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sldIdLst>
    <p:sldId id="256" r:id="rId2"/>
    <p:sldId id="257" r:id="rId3"/>
    <p:sldId id="261" r:id="rId4"/>
    <p:sldId id="258" r:id="rId5"/>
  </p:sldIdLst>
  <p:sldSz cx="9906000" cy="6858000" type="A4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503"/>
    <a:srgbClr val="EE5112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 autoAdjust="0"/>
  </p:normalViewPr>
  <p:slideViewPr>
    <p:cSldViewPr snapToGrid="0">
      <p:cViewPr>
        <p:scale>
          <a:sx n="96" d="100"/>
          <a:sy n="96" d="100"/>
        </p:scale>
        <p:origin x="-96" y="-3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14.07.2016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27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14.07.2016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29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14.07.2016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60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14.07.2016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02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14.07.2016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67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14.07.2016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13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14.07.2016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04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14.07.2016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75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14.07.2016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22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14.07.2016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01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14.07.2016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70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A2CE3-1CCC-4D4C-98F1-DA26DE91D51A}" type="datetimeFigureOut">
              <a:rPr lang="de-DE" smtClean="0"/>
              <a:t>14.07.2016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96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2532842"/>
              </p:ext>
            </p:extLst>
          </p:nvPr>
        </p:nvGraphicFramePr>
        <p:xfrm>
          <a:off x="5429290" y="1406844"/>
          <a:ext cx="3712186" cy="2784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r:id="rId3" imgW="6095238" imgH="4571429" progId="MSPhotoEd.3">
                  <p:embed/>
                </p:oleObj>
              </mc:Choice>
              <mc:Fallback>
                <p:oleObj r:id="rId3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90" y="1406844"/>
                        <a:ext cx="3712186" cy="278414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86409" y="975642"/>
            <a:ext cx="3389243" cy="49398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de-DE" sz="3500" b="1" cap="all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</a:rPr>
              <a:t>„Wenn einem Kind jeder Stein aus dem Weg geräumt wird, steht es einmal ganz alleine vor einer großen Mauer.“</a:t>
            </a:r>
            <a:endParaRPr lang="de-DE" sz="3500" b="1" cap="all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068957" y="520098"/>
            <a:ext cx="443285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de-DE" sz="2500" b="1" cap="all" spc="0" dirty="0" smtClean="0">
                <a:ln/>
                <a:effectLst/>
                <a:latin typeface="Franklin Gothic Book" panose="020B0503020102020204" pitchFamily="34" charset="0"/>
              </a:rPr>
              <a:t>Gemeinde Hebertshausen</a:t>
            </a:r>
            <a:endParaRPr lang="de-DE" sz="2500" b="1" cap="all" spc="0" dirty="0">
              <a:ln/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237922" y="4816014"/>
            <a:ext cx="407504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de-DE" sz="3000" b="1" cap="all" spc="0" dirty="0" smtClean="0">
                <a:ln/>
                <a:effectLst/>
                <a:latin typeface="Franklin Gothic Book" panose="020B0503020102020204" pitchFamily="34" charset="0"/>
              </a:rPr>
              <a:t>Unser </a:t>
            </a:r>
          </a:p>
          <a:p>
            <a:pPr algn="ctr"/>
            <a:r>
              <a:rPr lang="de-DE" sz="3000" b="1" cap="all" spc="0" dirty="0" smtClean="0">
                <a:ln/>
                <a:effectLst/>
                <a:latin typeface="Franklin Gothic Book" panose="020B0503020102020204" pitchFamily="34" charset="0"/>
              </a:rPr>
              <a:t>betreuungsangebot </a:t>
            </a:r>
          </a:p>
          <a:p>
            <a:pPr algn="ctr"/>
            <a:r>
              <a:rPr lang="de-DE" sz="3000" b="1" cap="all" spc="0" dirty="0" smtClean="0">
                <a:ln/>
                <a:effectLst/>
                <a:latin typeface="Franklin Gothic Book" panose="020B0503020102020204" pitchFamily="34" charset="0"/>
              </a:rPr>
              <a:t>für Grundschüler</a:t>
            </a:r>
            <a:endParaRPr lang="de-DE" sz="3000" b="1" cap="all" spc="0" dirty="0">
              <a:ln/>
              <a:effectLst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59026" y="288235"/>
            <a:ext cx="44328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rgbClr val="00B0F0"/>
                </a:solidFill>
                <a:latin typeface="Franklin Gothic Book" panose="020B0503020102020204" pitchFamily="34" charset="0"/>
              </a:rPr>
              <a:t>Schulhort:</a:t>
            </a:r>
          </a:p>
          <a:p>
            <a:endParaRPr lang="de-DE" dirty="0">
              <a:latin typeface="Franklin Gothic Book" panose="020B0503020102020204" pitchFamily="34" charset="0"/>
            </a:endParaRPr>
          </a:p>
          <a:p>
            <a:r>
              <a:rPr lang="de-DE" sz="1400" u="sng" dirty="0" smtClean="0">
                <a:latin typeface="Franklin Gothic Book" panose="020B0503020102020204" pitchFamily="34" charset="0"/>
              </a:rPr>
              <a:t>Montag bis Donnerstag: 11</a:t>
            </a:r>
            <a:r>
              <a:rPr lang="de-DE" sz="1400" u="sng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u="sng" dirty="0" smtClean="0">
                <a:latin typeface="Franklin Gothic Book" panose="020B0503020102020204" pitchFamily="34" charset="0"/>
              </a:rPr>
              <a:t> bis 17</a:t>
            </a:r>
            <a:r>
              <a:rPr lang="de-DE" sz="1400" u="sng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u="sng" dirty="0" smtClean="0">
                <a:latin typeface="Franklin Gothic Book" panose="020B0503020102020204" pitchFamily="34" charset="0"/>
              </a:rPr>
              <a:t> Uhr</a:t>
            </a:r>
          </a:p>
          <a:p>
            <a:r>
              <a:rPr lang="de-DE" sz="1400" u="sng" dirty="0" smtClean="0">
                <a:latin typeface="Franklin Gothic Book" panose="020B0503020102020204" pitchFamily="34" charset="0"/>
              </a:rPr>
              <a:t>Freitag: 11</a:t>
            </a:r>
            <a:r>
              <a:rPr lang="de-DE" sz="1400" u="sng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u="sng" dirty="0" smtClean="0">
                <a:latin typeface="Franklin Gothic Book" panose="020B0503020102020204" pitchFamily="34" charset="0"/>
              </a:rPr>
              <a:t> bis 16</a:t>
            </a:r>
            <a:r>
              <a:rPr lang="de-DE" sz="1400" u="sng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u="sng" dirty="0" smtClean="0">
                <a:latin typeface="Franklin Gothic Book" panose="020B0503020102020204" pitchFamily="34" charset="0"/>
              </a:rPr>
              <a:t> Uhr</a:t>
            </a:r>
          </a:p>
          <a:p>
            <a:endParaRPr lang="de-DE" sz="1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Mindestbuchungszeit 3 bis 4 Stunden </a:t>
            </a:r>
          </a:p>
          <a:p>
            <a:r>
              <a:rPr lang="de-DE" sz="1400" dirty="0">
                <a:latin typeface="Franklin Gothic Book" panose="020B0503020102020204" pitchFamily="34" charset="0"/>
              </a:rPr>
              <a:t> </a:t>
            </a:r>
            <a:r>
              <a:rPr lang="de-DE" sz="1400" dirty="0" smtClean="0">
                <a:latin typeface="Franklin Gothic Book" panose="020B0503020102020204" pitchFamily="34" charset="0"/>
              </a:rPr>
              <a:t>     (15 Std./Woche)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Platzteilung (1-2 bzw. 2-3 Std.) ggf. möglich auf Nachfrage bei der Hortleitung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Buchungszeit: 15</a:t>
            </a:r>
            <a:r>
              <a:rPr lang="de-DE" sz="1400" baseline="30000" dirty="0" smtClean="0">
                <a:latin typeface="Franklin Gothic Book" panose="020B0503020102020204" pitchFamily="34" charset="0"/>
              </a:rPr>
              <a:t>00,</a:t>
            </a:r>
            <a:r>
              <a:rPr lang="de-DE" sz="1400" dirty="0" smtClean="0">
                <a:latin typeface="Franklin Gothic Book" panose="020B0503020102020204" pitchFamily="34" charset="0"/>
              </a:rPr>
              <a:t> 16</a:t>
            </a:r>
            <a:r>
              <a:rPr lang="de-DE" sz="1400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dirty="0" smtClean="0">
                <a:latin typeface="Franklin Gothic Book" panose="020B0503020102020204" pitchFamily="34" charset="0"/>
              </a:rPr>
              <a:t> oder 17</a:t>
            </a:r>
            <a:r>
              <a:rPr lang="de-DE" sz="1400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dirty="0" smtClean="0">
                <a:latin typeface="Franklin Gothic Book" panose="020B0503020102020204" pitchFamily="34" charset="0"/>
              </a:rPr>
              <a:t> Uhr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Ferienbetreuung außerhalb der Schließtage (siehe Ferienbetreuung)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11 Monatsbeiträge und Geschwisterermäßigung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Buchung einer warmen Mittagsverpflegung </a:t>
            </a:r>
            <a:r>
              <a:rPr lang="de-DE" sz="1400" dirty="0">
                <a:latin typeface="Franklin Gothic Book" panose="020B0503020102020204" pitchFamily="34" charset="0"/>
              </a:rPr>
              <a:t>möglich für 4,10 € pro Tag</a:t>
            </a:r>
            <a:endParaRPr lang="de-DE" sz="1400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Feste Hausaufgabenbetreuung (Mo – Do)</a:t>
            </a:r>
            <a:endParaRPr lang="de-DE" sz="1400" dirty="0">
              <a:latin typeface="Franklin Gothic Book" panose="020B05030201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999384" y="288235"/>
            <a:ext cx="234563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u="sng" dirty="0">
                <a:solidFill>
                  <a:srgbClr val="FF0000"/>
                </a:solidFill>
                <a:latin typeface="Franklin Gothic Book" panose="020B0503020102020204" pitchFamily="34" charset="0"/>
              </a:rPr>
              <a:t>ALLGEMEINE INFORMATIONEN!!</a:t>
            </a:r>
          </a:p>
          <a:p>
            <a:endParaRPr lang="de-DE" sz="1100" dirty="0">
              <a:latin typeface="Franklin Gothic Book" panose="020B0503020102020204" pitchFamily="34" charset="0"/>
            </a:endParaRPr>
          </a:p>
          <a:p>
            <a:r>
              <a:rPr lang="de-DE" sz="1100" dirty="0">
                <a:latin typeface="Franklin Gothic Book" panose="020B0503020102020204" pitchFamily="34" charset="0"/>
              </a:rPr>
              <a:t>Wir bitten Sie, sich im Interesse Ihres Kin-des und unter Berücksichtigung der </a:t>
            </a:r>
            <a:r>
              <a:rPr lang="de-DE" sz="1100" dirty="0" smtClean="0">
                <a:latin typeface="Franklin Gothic Book" panose="020B0503020102020204" pitchFamily="34" charset="0"/>
              </a:rPr>
              <a:t>Planung</a:t>
            </a:r>
            <a:r>
              <a:rPr lang="de-DE" sz="1100" dirty="0">
                <a:latin typeface="Franklin Gothic Book" panose="020B0503020102020204" pitchFamily="34" charset="0"/>
              </a:rPr>
              <a:t>, möglichst zu Beginn des </a:t>
            </a:r>
            <a:r>
              <a:rPr lang="de-DE" sz="1100" dirty="0" smtClean="0">
                <a:latin typeface="Franklin Gothic Book" panose="020B0503020102020204" pitchFamily="34" charset="0"/>
              </a:rPr>
              <a:t>Schuljahres </a:t>
            </a:r>
            <a:r>
              <a:rPr lang="de-DE" sz="1100" dirty="0">
                <a:latin typeface="Franklin Gothic Book" panose="020B0503020102020204" pitchFamily="34" charset="0"/>
              </a:rPr>
              <a:t>hinsichtlich der Buchungs- sowie </a:t>
            </a:r>
            <a:r>
              <a:rPr lang="de-DE" sz="1100" dirty="0" smtClean="0">
                <a:latin typeface="Franklin Gothic Book" panose="020B0503020102020204" pitchFamily="34" charset="0"/>
              </a:rPr>
              <a:t>Betreuungszeiten </a:t>
            </a:r>
            <a:r>
              <a:rPr lang="de-DE" sz="1100" dirty="0">
                <a:latin typeface="Franklin Gothic Book" panose="020B0503020102020204" pitchFamily="34" charset="0"/>
              </a:rPr>
              <a:t>und Inanspruchnahme der Mittagsverpflegung festzulegen. </a:t>
            </a:r>
          </a:p>
          <a:p>
            <a:endParaRPr lang="de-DE" sz="1000" dirty="0">
              <a:latin typeface="Franklin Gothic Book" panose="020B0503020102020204" pitchFamily="34" charset="0"/>
            </a:endParaRPr>
          </a:p>
          <a:p>
            <a:endParaRPr lang="de-DE" sz="1000" dirty="0">
              <a:latin typeface="Franklin Gothic Book" panose="020B0503020102020204" pitchFamily="34" charset="0"/>
            </a:endParaRPr>
          </a:p>
          <a:p>
            <a:r>
              <a:rPr lang="de-DE" sz="1100" u="sng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Bitte beachten…</a:t>
            </a:r>
          </a:p>
          <a:p>
            <a:r>
              <a:rPr lang="de-DE" sz="1100" dirty="0">
                <a:latin typeface="Franklin Gothic Book" panose="020B0503020102020204" pitchFamily="34" charset="0"/>
              </a:rPr>
              <a:t>Wir weisen darauf hin, dass Änderungen der Bankverbindung sowie Adressdaten usw. umgehend schriftlich der Gemeinde-verwaltung oder der Kindertagesstätte zu melden sind.</a:t>
            </a:r>
          </a:p>
          <a:p>
            <a:endParaRPr lang="de-DE" sz="1000" dirty="0">
              <a:latin typeface="Franklin Gothic Book" panose="020B0503020102020204" pitchFamily="34" charset="0"/>
            </a:endParaRPr>
          </a:p>
          <a:p>
            <a:endParaRPr lang="de-DE" sz="1000" dirty="0">
              <a:latin typeface="Franklin Gothic Book" panose="020B0503020102020204" pitchFamily="34" charset="0"/>
            </a:endParaRPr>
          </a:p>
          <a:p>
            <a:r>
              <a:rPr lang="de-DE" sz="1100" u="sng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Anmelde-, Abmelde- sowie Änderungsformulare </a:t>
            </a:r>
            <a:endParaRPr lang="de-DE" sz="1100" u="sng" dirty="0" smtClean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r>
              <a:rPr lang="de-DE" sz="1100" dirty="0" smtClean="0">
                <a:latin typeface="Franklin Gothic Book" panose="020B0503020102020204" pitchFamily="34" charset="0"/>
              </a:rPr>
              <a:t>erhalten </a:t>
            </a:r>
            <a:r>
              <a:rPr lang="de-DE" sz="1100" dirty="0">
                <a:latin typeface="Franklin Gothic Book" panose="020B0503020102020204" pitchFamily="34" charset="0"/>
              </a:rPr>
              <a:t>Sie in der Gemeindeverwaltung, der Mittagsbetreuungseinrichtung oder im Schulhort sowie über unsere Homepage </a:t>
            </a:r>
            <a:r>
              <a:rPr lang="de-DE" sz="1100" u="sng" dirty="0">
                <a:latin typeface="Franklin Gothic Book" panose="020B0503020102020204" pitchFamily="34" charset="0"/>
              </a:rPr>
              <a:t>www.hebertshausen.de</a:t>
            </a:r>
            <a:r>
              <a:rPr lang="de-DE" sz="1100" dirty="0">
                <a:latin typeface="Franklin Gothic Book" panose="020B0503020102020204" pitchFamily="34" charset="0"/>
              </a:rPr>
              <a:t> </a:t>
            </a:r>
          </a:p>
          <a:p>
            <a:r>
              <a:rPr lang="de-DE" sz="1100" dirty="0">
                <a:latin typeface="Franklin Gothic Book" panose="020B0503020102020204" pitchFamily="34" charset="0"/>
              </a:rPr>
              <a:t>Änderungen sind bis zum 25. des Monats für den Folgemonat möglich. </a:t>
            </a:r>
          </a:p>
          <a:p>
            <a:endParaRPr lang="de-DE" sz="1000" dirty="0">
              <a:latin typeface="Franklin Gothic Book" panose="020B0503020102020204" pitchFamily="34" charset="0"/>
            </a:endParaRPr>
          </a:p>
          <a:p>
            <a:endParaRPr lang="de-DE" sz="1000" dirty="0">
              <a:latin typeface="Franklin Gothic Book" panose="020B0503020102020204" pitchFamily="34" charset="0"/>
            </a:endParaRPr>
          </a:p>
          <a:p>
            <a:r>
              <a:rPr lang="de-DE" sz="1100" u="sng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Soziale oder finanzielle Notlage?</a:t>
            </a:r>
            <a:endParaRPr lang="de-DE" sz="1100" u="sng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r>
              <a:rPr lang="de-DE" sz="1100" u="sng" dirty="0">
                <a:latin typeface="Franklin Gothic Book" panose="020B0503020102020204" pitchFamily="34" charset="0"/>
              </a:rPr>
              <a:t>Wir unterstützen Sie bei Ihrer Betreuung:</a:t>
            </a:r>
          </a:p>
          <a:p>
            <a:r>
              <a:rPr lang="de-DE" sz="1100" dirty="0">
                <a:latin typeface="Franklin Gothic Book" panose="020B0503020102020204" pitchFamily="34" charset="0"/>
              </a:rPr>
              <a:t>- Landratsamt Dachau, Amt für Jugend und Familie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256560"/>
              </p:ext>
            </p:extLst>
          </p:nvPr>
        </p:nvGraphicFramePr>
        <p:xfrm>
          <a:off x="238539" y="4206569"/>
          <a:ext cx="3745952" cy="204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976"/>
                <a:gridCol w="1872976"/>
              </a:tblGrid>
              <a:tr h="340112">
                <a:tc gridSpan="2"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Gebührenstaffelung</a:t>
                      </a:r>
                      <a:r>
                        <a:rPr lang="de-DE" sz="1300" baseline="0" dirty="0" smtClean="0">
                          <a:latin typeface="Franklin Gothic Book" panose="020B0503020102020204" pitchFamily="34" charset="0"/>
                        </a:rPr>
                        <a:t> für den Hort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40112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1 – 2 Std.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76,00 €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40112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2 – 3 Std.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100,00 €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40112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3 – 4 Std. 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105,00 €</a:t>
                      </a:r>
                    </a:p>
                  </a:txBody>
                  <a:tcPr/>
                </a:tc>
              </a:tr>
              <a:tr h="340112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4 – 5 Std. 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111,00 €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40112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5 – 6 Std.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123,00 €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9" name="Grafik 0" descr="Hortilus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16" y="367746"/>
            <a:ext cx="96043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424530" y="288235"/>
            <a:ext cx="240527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u="sng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Träger:</a:t>
            </a:r>
          </a:p>
          <a:p>
            <a:endParaRPr lang="de-DE" sz="1100" dirty="0">
              <a:latin typeface="Franklin Gothic Book" panose="020B0503020102020204" pitchFamily="34" charset="0"/>
            </a:endParaRPr>
          </a:p>
          <a:p>
            <a:r>
              <a:rPr lang="de-DE" sz="1100" dirty="0" smtClean="0">
                <a:latin typeface="Franklin Gothic Book" panose="020B0503020102020204" pitchFamily="34" charset="0"/>
              </a:rPr>
              <a:t>Gemeinde Hebertshausen</a:t>
            </a:r>
          </a:p>
          <a:p>
            <a:r>
              <a:rPr lang="de-DE" sz="1100" dirty="0" smtClean="0">
                <a:latin typeface="Franklin Gothic Book" panose="020B0503020102020204" pitchFamily="34" charset="0"/>
              </a:rPr>
              <a:t>Am Weinberg 1</a:t>
            </a:r>
          </a:p>
          <a:p>
            <a:r>
              <a:rPr lang="de-DE" sz="1100" dirty="0" smtClean="0">
                <a:latin typeface="Franklin Gothic Book" panose="020B0503020102020204" pitchFamily="34" charset="0"/>
              </a:rPr>
              <a:t>85241 Hebertshausen</a:t>
            </a:r>
          </a:p>
          <a:p>
            <a:r>
              <a:rPr lang="de-DE" sz="1100" dirty="0" smtClean="0">
                <a:latin typeface="Franklin Gothic Book" panose="020B0503020102020204" pitchFamily="34" charset="0"/>
              </a:rPr>
              <a:t>Telefon: 08131/29 28 6 – 0</a:t>
            </a:r>
          </a:p>
          <a:p>
            <a:r>
              <a:rPr lang="de-DE" sz="1100" dirty="0" smtClean="0">
                <a:latin typeface="Franklin Gothic Book" panose="020B0503020102020204" pitchFamily="34" charset="0"/>
              </a:rPr>
              <a:t>Fax: 08131/29 28 6 – 200</a:t>
            </a:r>
          </a:p>
          <a:p>
            <a:r>
              <a:rPr lang="de-DE" sz="1100" dirty="0" smtClean="0">
                <a:latin typeface="Franklin Gothic Book" panose="020B0503020102020204" pitchFamily="34" charset="0"/>
              </a:rPr>
              <a:t>E-Mail: mail@hebertshausen.de</a:t>
            </a:r>
          </a:p>
          <a:p>
            <a:endParaRPr lang="de-DE" sz="1000" dirty="0" smtClean="0">
              <a:latin typeface="Franklin Gothic Book" panose="020B0503020102020204" pitchFamily="34" charset="0"/>
            </a:endParaRPr>
          </a:p>
          <a:p>
            <a:endParaRPr lang="de-DE" sz="1000" dirty="0">
              <a:latin typeface="Franklin Gothic Book" panose="020B0503020102020204" pitchFamily="34" charset="0"/>
            </a:endParaRPr>
          </a:p>
          <a:p>
            <a:pPr algn="ctr"/>
            <a:r>
              <a:rPr lang="de-DE" sz="1100" b="1" dirty="0" smtClean="0">
                <a:latin typeface="Franklin Gothic Book" panose="020B0503020102020204" pitchFamily="34" charset="0"/>
              </a:rPr>
              <a:t>Weitere Informationen erhalten Sie auch über unsere Homepage</a:t>
            </a:r>
          </a:p>
          <a:p>
            <a:pPr algn="ctr"/>
            <a:endParaRPr lang="de-DE" sz="800" dirty="0">
              <a:latin typeface="Franklin Gothic Book" panose="020B0503020102020204" pitchFamily="34" charset="0"/>
            </a:endParaRPr>
          </a:p>
          <a:p>
            <a:pPr algn="ctr"/>
            <a:r>
              <a:rPr lang="de-DE" sz="1100" u="sng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www.hebertshausen.de</a:t>
            </a:r>
          </a:p>
          <a:p>
            <a:endParaRPr lang="de-DE" sz="1000" dirty="0" smtClean="0">
              <a:latin typeface="Franklin Gothic Book" panose="020B0503020102020204" pitchFamily="34" charset="0"/>
            </a:endParaRPr>
          </a:p>
          <a:p>
            <a:endParaRPr lang="de-DE" sz="1000" dirty="0">
              <a:latin typeface="Franklin Gothic Book" panose="020B0503020102020204" pitchFamily="34" charset="0"/>
            </a:endParaRPr>
          </a:p>
          <a:p>
            <a:r>
              <a:rPr lang="de-DE" sz="1100" u="sng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Schulhort:</a:t>
            </a:r>
          </a:p>
          <a:p>
            <a:r>
              <a:rPr lang="de-DE" sz="1100" dirty="0" smtClean="0">
                <a:latin typeface="Franklin Gothic Book" panose="020B0503020102020204" pitchFamily="34" charset="0"/>
              </a:rPr>
              <a:t>Einrichtungsleitung: Frau Theobald</a:t>
            </a:r>
          </a:p>
          <a:p>
            <a:r>
              <a:rPr lang="de-DE" sz="1100" dirty="0" smtClean="0">
                <a:latin typeface="Franklin Gothic Book" panose="020B0503020102020204" pitchFamily="34" charset="0"/>
              </a:rPr>
              <a:t>Telefon: 08131/666 50 38</a:t>
            </a:r>
          </a:p>
          <a:p>
            <a:r>
              <a:rPr lang="de-DE" sz="1100" dirty="0" smtClean="0">
                <a:latin typeface="Franklin Gothic Book" panose="020B0503020102020204" pitchFamily="34" charset="0"/>
              </a:rPr>
              <a:t>E-Mail: schulhort@hebertshausen.net</a:t>
            </a:r>
          </a:p>
          <a:p>
            <a:endParaRPr lang="de-DE" sz="1000" dirty="0" smtClean="0">
              <a:latin typeface="Franklin Gothic Book" panose="020B0503020102020204" pitchFamily="34" charset="0"/>
            </a:endParaRPr>
          </a:p>
          <a:p>
            <a:endParaRPr lang="de-DE" sz="1000" dirty="0">
              <a:latin typeface="Franklin Gothic Book" panose="020B0503020102020204" pitchFamily="34" charset="0"/>
            </a:endParaRPr>
          </a:p>
          <a:p>
            <a:r>
              <a:rPr lang="de-DE" sz="1100" u="sng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Mittagsbetreuung 1</a:t>
            </a:r>
            <a:r>
              <a:rPr lang="de-DE" sz="11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:</a:t>
            </a:r>
          </a:p>
          <a:p>
            <a:r>
              <a:rPr lang="de-DE" sz="1100" dirty="0" smtClean="0">
                <a:latin typeface="Franklin Gothic Book" panose="020B0503020102020204" pitchFamily="34" charset="0"/>
              </a:rPr>
              <a:t>Telefon 0160/5379-395 oder</a:t>
            </a:r>
          </a:p>
          <a:p>
            <a:r>
              <a:rPr lang="de-DE" sz="1100" dirty="0" smtClean="0">
                <a:latin typeface="Franklin Gothic Book" panose="020B0503020102020204" pitchFamily="34" charset="0"/>
              </a:rPr>
              <a:t>08131/666 50 39</a:t>
            </a:r>
          </a:p>
          <a:p>
            <a:r>
              <a:rPr lang="de-DE" sz="1100" dirty="0" smtClean="0">
                <a:latin typeface="Franklin Gothic Book" panose="020B0503020102020204" pitchFamily="34" charset="0"/>
              </a:rPr>
              <a:t>E-Mail: schulhort@hebertshasuen.net</a:t>
            </a:r>
          </a:p>
          <a:p>
            <a:endParaRPr lang="de-DE" sz="1000" dirty="0" smtClean="0">
              <a:latin typeface="Franklin Gothic Book" panose="020B0503020102020204" pitchFamily="34" charset="0"/>
            </a:endParaRPr>
          </a:p>
          <a:p>
            <a:endParaRPr lang="de-DE" sz="1000" dirty="0">
              <a:latin typeface="Franklin Gothic Book" panose="020B0503020102020204" pitchFamily="34" charset="0"/>
            </a:endParaRPr>
          </a:p>
          <a:p>
            <a:r>
              <a:rPr lang="de-DE" sz="1100" u="sng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Mittagsbetreuung 2:</a:t>
            </a:r>
          </a:p>
          <a:p>
            <a:r>
              <a:rPr lang="de-DE" sz="1100" dirty="0" smtClean="0">
                <a:latin typeface="Franklin Gothic Book" panose="020B0503020102020204" pitchFamily="34" charset="0"/>
              </a:rPr>
              <a:t>Telefon: 08131/666 50 37</a:t>
            </a:r>
          </a:p>
          <a:p>
            <a:r>
              <a:rPr lang="de-DE" sz="1100" dirty="0" smtClean="0">
                <a:latin typeface="Franklin Gothic Book" panose="020B0503020102020204" pitchFamily="34" charset="0"/>
              </a:rPr>
              <a:t>E-Mail: schulhort@hebertshausen.net</a:t>
            </a:r>
          </a:p>
          <a:p>
            <a:endParaRPr lang="de-DE" sz="1000" dirty="0" smtClean="0">
              <a:latin typeface="Franklin Gothic Book" panose="020B0503020102020204" pitchFamily="34" charset="0"/>
            </a:endParaRPr>
          </a:p>
          <a:p>
            <a:endParaRPr lang="de-DE" sz="1000" dirty="0">
              <a:latin typeface="Franklin Gothic Book" panose="020B0503020102020204" pitchFamily="34" charset="0"/>
            </a:endParaRPr>
          </a:p>
          <a:p>
            <a:r>
              <a:rPr lang="de-DE" sz="1100" u="sng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Mittagsbetreuung 3</a:t>
            </a:r>
            <a:r>
              <a:rPr lang="de-DE" sz="11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:</a:t>
            </a:r>
          </a:p>
          <a:p>
            <a:r>
              <a:rPr lang="de-DE" sz="1100" dirty="0" smtClean="0">
                <a:latin typeface="Franklin Gothic Book" panose="020B0503020102020204" pitchFamily="34" charset="0"/>
              </a:rPr>
              <a:t>Telefon: </a:t>
            </a:r>
          </a:p>
          <a:p>
            <a:r>
              <a:rPr lang="de-DE" sz="1100" dirty="0" smtClean="0">
                <a:latin typeface="Franklin Gothic Book" panose="020B0503020102020204" pitchFamily="34" charset="0"/>
              </a:rPr>
              <a:t>E-Mail: schulhort@hebertshausen.net</a:t>
            </a:r>
            <a:endParaRPr lang="de-DE" sz="11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2" descr="C:\Users\Theobald\Documents\MB 2008_2009\LOGO-MIB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47" y="315568"/>
            <a:ext cx="12763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Inhaltsplatzhalter 6"/>
          <p:cNvSpPr txBox="1">
            <a:spLocks/>
          </p:cNvSpPr>
          <p:nvPr/>
        </p:nvSpPr>
        <p:spPr>
          <a:xfrm>
            <a:off x="292609" y="5952604"/>
            <a:ext cx="4338879" cy="726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Wingdings 3" charset="2"/>
              <a:buNone/>
            </a:pPr>
            <a:endParaRPr lang="de-DE" sz="1100" dirty="0"/>
          </a:p>
        </p:txBody>
      </p:sp>
      <p:sp>
        <p:nvSpPr>
          <p:cNvPr id="2" name="Textfeld 1"/>
          <p:cNvSpPr txBox="1"/>
          <p:nvPr/>
        </p:nvSpPr>
        <p:spPr>
          <a:xfrm>
            <a:off x="5237922" y="238539"/>
            <a:ext cx="466807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rgbClr val="00B0F0"/>
                </a:solidFill>
                <a:latin typeface="Franklin Gothic Book" panose="020B0503020102020204" pitchFamily="34" charset="0"/>
              </a:rPr>
              <a:t>Mittagsbetreuung 1:</a:t>
            </a:r>
          </a:p>
          <a:p>
            <a:endParaRPr lang="de-DE" dirty="0">
              <a:latin typeface="Franklin Gothic Book" panose="020B0503020102020204" pitchFamily="34" charset="0"/>
            </a:endParaRPr>
          </a:p>
          <a:p>
            <a:r>
              <a:rPr lang="de-DE" sz="1400" u="sng" dirty="0" smtClean="0">
                <a:latin typeface="Franklin Gothic Book" panose="020B0503020102020204" pitchFamily="34" charset="0"/>
              </a:rPr>
              <a:t>Montag</a:t>
            </a:r>
            <a:r>
              <a:rPr lang="de-DE" sz="1600" u="sng" dirty="0" smtClean="0">
                <a:latin typeface="Franklin Gothic Book" panose="020B0503020102020204" pitchFamily="34" charset="0"/>
              </a:rPr>
              <a:t> bis Freitag: 11</a:t>
            </a:r>
            <a:r>
              <a:rPr lang="de-DE" sz="1600" u="sng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600" u="sng" dirty="0" smtClean="0">
                <a:latin typeface="Franklin Gothic Book" panose="020B0503020102020204" pitchFamily="34" charset="0"/>
              </a:rPr>
              <a:t> bis 14</a:t>
            </a:r>
            <a:r>
              <a:rPr lang="de-DE" sz="1600" u="sng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600" u="sng" dirty="0" smtClean="0">
                <a:latin typeface="Franklin Gothic Book" panose="020B0503020102020204" pitchFamily="34" charset="0"/>
              </a:rPr>
              <a:t> Uhr </a:t>
            </a:r>
          </a:p>
          <a:p>
            <a:endParaRPr lang="de-DE" sz="16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Sie können zwischen 1 – 5  Tage buchen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11 Monatsbeiträge und Geschwisterermäßigung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Hausaufgaben auf freiwilliger Basis mit Betreuung </a:t>
            </a:r>
          </a:p>
          <a:p>
            <a:r>
              <a:rPr lang="de-DE" sz="1400" dirty="0">
                <a:latin typeface="Franklin Gothic Book" panose="020B0503020102020204" pitchFamily="34" charset="0"/>
              </a:rPr>
              <a:t> </a:t>
            </a:r>
            <a:r>
              <a:rPr lang="de-DE" sz="1400" dirty="0" smtClean="0">
                <a:latin typeface="Franklin Gothic Book" panose="020B0503020102020204" pitchFamily="34" charset="0"/>
              </a:rPr>
              <a:t>      (Mo – Fr)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Buchung einer warmen Mittagsverpflegung </a:t>
            </a:r>
            <a:r>
              <a:rPr lang="de-DE" sz="1400" dirty="0">
                <a:latin typeface="Franklin Gothic Book" panose="020B0503020102020204" pitchFamily="34" charset="0"/>
              </a:rPr>
              <a:t>möglich für 4,10 € pro Tag</a:t>
            </a:r>
            <a:endParaRPr lang="de-DE" sz="1400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Ferienbetreuung im Hort buchbar</a:t>
            </a:r>
            <a:endParaRPr lang="de-DE" sz="1400" dirty="0">
              <a:latin typeface="Franklin Gothic Book" panose="020B05030201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92608" y="238539"/>
            <a:ext cx="433888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Ferienbetreuung  für Grundschulkinder</a:t>
            </a:r>
          </a:p>
          <a:p>
            <a:endParaRPr lang="de-DE" sz="16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Tägliche Betreuung von 7</a:t>
            </a:r>
            <a:r>
              <a:rPr lang="de-DE" sz="1400" baseline="30000" dirty="0" smtClean="0">
                <a:latin typeface="Franklin Gothic Book" panose="020B0503020102020204" pitchFamily="34" charset="0"/>
              </a:rPr>
              <a:t>30</a:t>
            </a:r>
            <a:r>
              <a:rPr lang="de-DE" sz="1400" dirty="0" smtClean="0">
                <a:latin typeface="Franklin Gothic Book" panose="020B0503020102020204" pitchFamily="34" charset="0"/>
              </a:rPr>
              <a:t> Uhr bis 14</a:t>
            </a:r>
            <a:r>
              <a:rPr lang="de-DE" sz="1400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dirty="0" smtClean="0">
                <a:latin typeface="Franklin Gothic Book" panose="020B0503020102020204" pitchFamily="34" charset="0"/>
              </a:rPr>
              <a:t> Uhr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Für Berufstätige besteht eine Bedarfsgruppe bis 15</a:t>
            </a:r>
            <a:r>
              <a:rPr lang="de-DE" sz="1400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dirty="0" smtClean="0">
                <a:latin typeface="Franklin Gothic Book" panose="020B0503020102020204" pitchFamily="34" charset="0"/>
              </a:rPr>
              <a:t> bzw. 16</a:t>
            </a:r>
            <a:r>
              <a:rPr lang="de-DE" sz="1400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dirty="0" smtClean="0">
                <a:latin typeface="Franklin Gothic Book" panose="020B0503020102020204" pitchFamily="34" charset="0"/>
              </a:rPr>
              <a:t> Uhr </a:t>
            </a:r>
          </a:p>
          <a:p>
            <a:r>
              <a:rPr lang="de-DE" sz="1400" dirty="0">
                <a:latin typeface="Franklin Gothic Book" panose="020B0503020102020204" pitchFamily="34" charset="0"/>
              </a:rPr>
              <a:t> </a:t>
            </a:r>
            <a:r>
              <a:rPr lang="de-DE" sz="1400" dirty="0" smtClean="0">
                <a:latin typeface="Franklin Gothic Book" panose="020B0503020102020204" pitchFamily="34" charset="0"/>
              </a:rPr>
              <a:t>     (ab 5 Kinder)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Freie „</a:t>
            </a:r>
            <a:r>
              <a:rPr lang="de-DE" sz="1400" dirty="0" err="1" smtClean="0">
                <a:latin typeface="Franklin Gothic Book" panose="020B0503020102020204" pitchFamily="34" charset="0"/>
              </a:rPr>
              <a:t>Bringzeit</a:t>
            </a:r>
            <a:r>
              <a:rPr lang="de-DE" sz="1400" dirty="0" smtClean="0">
                <a:latin typeface="Franklin Gothic Book" panose="020B0503020102020204" pitchFamily="34" charset="0"/>
              </a:rPr>
              <a:t>“ bis 9</a:t>
            </a:r>
            <a:r>
              <a:rPr lang="de-DE" sz="1400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dirty="0" smtClean="0">
                <a:latin typeface="Franklin Gothic Book" panose="020B0503020102020204" pitchFamily="34" charset="0"/>
              </a:rPr>
              <a:t> Uhr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2,00 € pro Betreuungsstunde für „Nicht-</a:t>
            </a:r>
            <a:r>
              <a:rPr lang="de-DE" sz="1400" dirty="0" err="1" smtClean="0">
                <a:latin typeface="Franklin Gothic Book" panose="020B0503020102020204" pitchFamily="34" charset="0"/>
              </a:rPr>
              <a:t>Horties</a:t>
            </a:r>
            <a:r>
              <a:rPr lang="de-DE" sz="1400" dirty="0" smtClean="0">
                <a:latin typeface="Franklin Gothic Book" panose="020B0503020102020204" pitchFamily="34" charset="0"/>
              </a:rPr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„Hortis“ bezahlen die Differenz zu den wöchentlichen Buchungsstunden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1" dirty="0">
              <a:latin typeface="Franklin Gothic Book" panose="020B0503020102020204" pitchFamily="34" charset="0"/>
            </a:endParaRPr>
          </a:p>
          <a:p>
            <a:r>
              <a:rPr lang="de-DE" sz="1500" u="sng" dirty="0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Die Ferien-Öffnungszeiten finden Sie auf der Homepage www.hebertshausen.de</a:t>
            </a:r>
          </a:p>
          <a:p>
            <a:endParaRPr lang="de-DE" sz="1400" dirty="0">
              <a:latin typeface="Franklin Gothic Book" panose="020B0503020102020204" pitchFamily="34" charset="0"/>
            </a:endParaRPr>
          </a:p>
          <a:p>
            <a:r>
              <a:rPr lang="de-DE" sz="1400" dirty="0" smtClean="0">
                <a:latin typeface="Franklin Gothic Book" panose="020B0503020102020204" pitchFamily="34" charset="0"/>
              </a:rPr>
              <a:t>Die Ferienbetreuung kann innerhalb von 4 Wochen vor Ferienbeginn gesondert gebucht werden!</a:t>
            </a:r>
          </a:p>
          <a:p>
            <a:r>
              <a:rPr lang="de-DE" sz="1400" dirty="0" smtClean="0">
                <a:latin typeface="Franklin Gothic Book" panose="020B0503020102020204" pitchFamily="34" charset="0"/>
              </a:rPr>
              <a:t>Formulare erhalten Sie im Schulhort oder über unsere Homepage.</a:t>
            </a:r>
          </a:p>
          <a:p>
            <a:endParaRPr lang="de-DE" sz="1400" dirty="0">
              <a:latin typeface="Franklin Gothic Book" panose="020B0503020102020204" pitchFamily="34" charset="0"/>
            </a:endParaRPr>
          </a:p>
          <a:p>
            <a:r>
              <a:rPr lang="de-DE" sz="1400" u="sng" dirty="0" smtClean="0">
                <a:latin typeface="Franklin Gothic Book" panose="020B0503020102020204" pitchFamily="34" charset="0"/>
              </a:rPr>
              <a:t>In den Ferien verpflegen wir uns selbst:</a:t>
            </a:r>
          </a:p>
          <a:p>
            <a:r>
              <a:rPr lang="de-DE" sz="1400" dirty="0" smtClean="0">
                <a:latin typeface="Franklin Gothic Book" panose="020B0503020102020204" pitchFamily="34" charset="0"/>
              </a:rPr>
              <a:t>Kosten für das Mittagessen: 2,50 € pro Tag</a:t>
            </a:r>
          </a:p>
          <a:p>
            <a:r>
              <a:rPr lang="de-DE" sz="1400" dirty="0" smtClean="0">
                <a:latin typeface="Franklin Gothic Book" panose="020B0503020102020204" pitchFamily="34" charset="0"/>
              </a:rPr>
              <a:t>Materialkosten: 1,50 € kommen bei besonderen Angeboten dazu</a:t>
            </a:r>
          </a:p>
          <a:p>
            <a:endParaRPr lang="de-DE" sz="1400" dirty="0">
              <a:latin typeface="Franklin Gothic Book" panose="020B0503020102020204" pitchFamily="34" charset="0"/>
            </a:endParaRPr>
          </a:p>
          <a:p>
            <a:r>
              <a:rPr lang="de-DE" sz="1500" b="1" u="sng" dirty="0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Sie brauchen eine kurzfristige Tagesbetreuung?</a:t>
            </a:r>
          </a:p>
          <a:p>
            <a:r>
              <a:rPr lang="de-DE" sz="1400" dirty="0" smtClean="0">
                <a:latin typeface="Franklin Gothic Book" panose="020B0503020102020204" pitchFamily="34" charset="0"/>
              </a:rPr>
              <a:t>Mittagsbetreuung 1: 13,00 € / Tag</a:t>
            </a:r>
          </a:p>
          <a:p>
            <a:r>
              <a:rPr lang="de-DE" sz="1400" dirty="0" smtClean="0">
                <a:latin typeface="Franklin Gothic Book" panose="020B0503020102020204" pitchFamily="34" charset="0"/>
              </a:rPr>
              <a:t>Mittagsbetreuung 2: 16,00 € / Tag</a:t>
            </a:r>
          </a:p>
          <a:p>
            <a:r>
              <a:rPr lang="de-DE" sz="1400" dirty="0" smtClean="0">
                <a:latin typeface="Franklin Gothic Book" panose="020B0503020102020204" pitchFamily="34" charset="0"/>
              </a:rPr>
              <a:t>Mittagsbetreuung 3: 18,00 € / Tag</a:t>
            </a:r>
          </a:p>
          <a:p>
            <a:r>
              <a:rPr lang="de-DE" sz="1400" dirty="0" smtClean="0">
                <a:latin typeface="Franklin Gothic Book" panose="020B0503020102020204" pitchFamily="34" charset="0"/>
              </a:rPr>
              <a:t>Schulhort: 20,00 € / Tag</a:t>
            </a:r>
            <a:endParaRPr lang="de-DE" sz="14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3800"/>
              </p:ext>
            </p:extLst>
          </p:nvPr>
        </p:nvGraphicFramePr>
        <p:xfrm>
          <a:off x="5317435" y="3135979"/>
          <a:ext cx="3737120" cy="203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560"/>
                <a:gridCol w="1868560"/>
              </a:tblGrid>
              <a:tr h="338728">
                <a:tc gridSpan="2"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Gebührenstaffelung</a:t>
                      </a:r>
                      <a:r>
                        <a:rPr lang="de-DE" sz="1300" baseline="0" dirty="0" smtClean="0">
                          <a:latin typeface="Franklin Gothic Book" panose="020B0503020102020204" pitchFamily="34" charset="0"/>
                        </a:rPr>
                        <a:t> der MIB 1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38728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1 Tag/Wo. bis 14,00 h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35,00 €</a:t>
                      </a:r>
                    </a:p>
                  </a:txBody>
                  <a:tcPr/>
                </a:tc>
              </a:tr>
              <a:tr h="338728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2 Tage/Wo. bis 14.00 h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45,00 €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38728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3 Tage/Wo.</a:t>
                      </a:r>
                      <a:r>
                        <a:rPr lang="de-DE" sz="1300" baseline="0" dirty="0" smtClean="0">
                          <a:latin typeface="Franklin Gothic Book" panose="020B0503020102020204" pitchFamily="34" charset="0"/>
                        </a:rPr>
                        <a:t> bis 14.00 h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66,00 €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38728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4 Tage/Wo. bis 14.00</a:t>
                      </a:r>
                      <a:r>
                        <a:rPr lang="de-DE" sz="1300" baseline="0" dirty="0" smtClean="0">
                          <a:latin typeface="Franklin Gothic Book" panose="020B0503020102020204" pitchFamily="34" charset="0"/>
                        </a:rPr>
                        <a:t> h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66,00 €</a:t>
                      </a:r>
                    </a:p>
                  </a:txBody>
                  <a:tcPr/>
                </a:tc>
              </a:tr>
              <a:tr h="338728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5 Tage/Wo. bis 14.00 h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77,00 €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1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3" descr="E:\Gruppen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70179"/>
            <a:ext cx="1104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9"/>
          <p:cNvSpPr txBox="1">
            <a:spLocks/>
          </p:cNvSpPr>
          <p:nvPr/>
        </p:nvSpPr>
        <p:spPr>
          <a:xfrm>
            <a:off x="5058868" y="2862841"/>
            <a:ext cx="4572000" cy="4618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de-DE" sz="1050" b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</a:pPr>
            <a:endParaRPr lang="de-DE" sz="1500" b="1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228600" y="139148"/>
            <a:ext cx="44427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rgbClr val="00B0F0"/>
                </a:solidFill>
                <a:latin typeface="Franklin Gothic Book" panose="020B0503020102020204" pitchFamily="34" charset="0"/>
              </a:rPr>
              <a:t>Mittagsbetreuung 2:</a:t>
            </a:r>
          </a:p>
          <a:p>
            <a:endParaRPr lang="de-DE" dirty="0">
              <a:solidFill>
                <a:srgbClr val="E77503"/>
              </a:solidFill>
              <a:latin typeface="Franklin Gothic Book" panose="020B0503020102020204" pitchFamily="34" charset="0"/>
            </a:endParaRPr>
          </a:p>
          <a:p>
            <a:r>
              <a:rPr lang="de-DE" sz="1400" u="sng" dirty="0" smtClean="0">
                <a:latin typeface="Franklin Gothic Book" panose="020B0503020102020204" pitchFamily="34" charset="0"/>
              </a:rPr>
              <a:t>Montag bis Donnerstag: 11</a:t>
            </a:r>
            <a:r>
              <a:rPr lang="de-DE" sz="1400" u="sng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u="sng" dirty="0" smtClean="0">
                <a:latin typeface="Franklin Gothic Book" panose="020B0503020102020204" pitchFamily="34" charset="0"/>
              </a:rPr>
              <a:t> bis 15</a:t>
            </a:r>
            <a:r>
              <a:rPr lang="de-DE" sz="1400" u="sng" baseline="30000" dirty="0" smtClean="0">
                <a:latin typeface="Franklin Gothic Book" panose="020B0503020102020204" pitchFamily="34" charset="0"/>
              </a:rPr>
              <a:t>30</a:t>
            </a:r>
            <a:r>
              <a:rPr lang="de-DE" sz="1400" u="sng" dirty="0" smtClean="0">
                <a:latin typeface="Franklin Gothic Book" panose="020B0503020102020204" pitchFamily="34" charset="0"/>
              </a:rPr>
              <a:t> Uhr</a:t>
            </a:r>
          </a:p>
          <a:p>
            <a:r>
              <a:rPr lang="de-DE" sz="1400" u="sng" dirty="0" smtClean="0">
                <a:latin typeface="Franklin Gothic Book" panose="020B0503020102020204" pitchFamily="34" charset="0"/>
              </a:rPr>
              <a:t>Freitag: 11</a:t>
            </a:r>
            <a:r>
              <a:rPr lang="de-DE" sz="1400" u="sng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u="sng" dirty="0" smtClean="0">
                <a:latin typeface="Franklin Gothic Book" panose="020B0503020102020204" pitchFamily="34" charset="0"/>
              </a:rPr>
              <a:t> bis 15</a:t>
            </a:r>
            <a:r>
              <a:rPr lang="de-DE" sz="1400" u="sng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u="sng" dirty="0" smtClean="0">
                <a:latin typeface="Franklin Gothic Book" panose="020B0503020102020204" pitchFamily="34" charset="0"/>
              </a:rPr>
              <a:t> Uhr</a:t>
            </a:r>
          </a:p>
          <a:p>
            <a:endParaRPr lang="de-DE" sz="1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Sie können zwischen 1 – 5 Tage buchen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Abholzeit: zwischen 15</a:t>
            </a:r>
            <a:r>
              <a:rPr lang="de-DE" sz="1400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dirty="0" smtClean="0">
                <a:latin typeface="Franklin Gothic Book" panose="020B0503020102020204" pitchFamily="34" charset="0"/>
              </a:rPr>
              <a:t> Uhr und 15</a:t>
            </a:r>
            <a:r>
              <a:rPr lang="de-DE" sz="1400" baseline="30000" dirty="0" smtClean="0">
                <a:latin typeface="Franklin Gothic Book" panose="020B0503020102020204" pitchFamily="34" charset="0"/>
              </a:rPr>
              <a:t>30</a:t>
            </a:r>
            <a:r>
              <a:rPr lang="de-DE" sz="1400" dirty="0" smtClean="0">
                <a:latin typeface="Franklin Gothic Book" panose="020B0503020102020204" pitchFamily="34" charset="0"/>
              </a:rPr>
              <a:t> Uhr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11 Monatsbeiträge und Geschwisterermäßigung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Feste Hausaufgabenbetreuung (Mo – Do)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Buchung einer warmen Mittagsverpflegung </a:t>
            </a:r>
            <a:r>
              <a:rPr lang="de-DE" sz="1400" dirty="0">
                <a:latin typeface="Franklin Gothic Book" panose="020B0503020102020204" pitchFamily="34" charset="0"/>
              </a:rPr>
              <a:t>möglich für 4,10 € pro Tag</a:t>
            </a:r>
            <a:endParaRPr lang="de-DE" sz="1400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Ferienbetreuung im Hort buchbar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37313" y="139148"/>
            <a:ext cx="42935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rgbClr val="00B0F0"/>
                </a:solidFill>
                <a:latin typeface="Franklin Gothic Book" panose="020B0503020102020204" pitchFamily="34" charset="0"/>
              </a:rPr>
              <a:t>Mittagsbetreuung 3:</a:t>
            </a:r>
          </a:p>
          <a:p>
            <a:endParaRPr lang="de-DE" dirty="0">
              <a:latin typeface="Franklin Gothic Book" panose="020B0503020102020204" pitchFamily="34" charset="0"/>
            </a:endParaRPr>
          </a:p>
          <a:p>
            <a:r>
              <a:rPr lang="de-DE" sz="1400" u="sng" dirty="0" smtClean="0">
                <a:latin typeface="Franklin Gothic Book" panose="020B0503020102020204" pitchFamily="34" charset="0"/>
              </a:rPr>
              <a:t>Montag bis Donnerstag: 11</a:t>
            </a:r>
            <a:r>
              <a:rPr lang="de-DE" sz="1400" u="sng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u="sng" dirty="0" smtClean="0">
                <a:latin typeface="Franklin Gothic Book" panose="020B0503020102020204" pitchFamily="34" charset="0"/>
              </a:rPr>
              <a:t> bis 16</a:t>
            </a:r>
            <a:r>
              <a:rPr lang="de-DE" sz="1400" u="sng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u="sng" dirty="0" smtClean="0">
                <a:latin typeface="Franklin Gothic Book" panose="020B0503020102020204" pitchFamily="34" charset="0"/>
              </a:rPr>
              <a:t> Uhr</a:t>
            </a:r>
          </a:p>
          <a:p>
            <a:r>
              <a:rPr lang="de-DE" sz="1400" u="sng" dirty="0" smtClean="0">
                <a:latin typeface="Franklin Gothic Book" panose="020B0503020102020204" pitchFamily="34" charset="0"/>
              </a:rPr>
              <a:t>Freitag: 11</a:t>
            </a:r>
            <a:r>
              <a:rPr lang="de-DE" sz="1400" u="sng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u="sng" dirty="0" smtClean="0">
                <a:latin typeface="Franklin Gothic Book" panose="020B0503020102020204" pitchFamily="34" charset="0"/>
              </a:rPr>
              <a:t> bis 15</a:t>
            </a:r>
            <a:r>
              <a:rPr lang="de-DE" sz="1400" u="sng" baseline="30000" dirty="0" smtClean="0">
                <a:latin typeface="Franklin Gothic Book" panose="020B0503020102020204" pitchFamily="34" charset="0"/>
              </a:rPr>
              <a:t>00</a:t>
            </a:r>
            <a:endParaRPr lang="de-DE" sz="1400" baseline="30000" dirty="0" smtClean="0">
              <a:latin typeface="Franklin Gothic Book" panose="020B0503020102020204" pitchFamily="34" charset="0"/>
            </a:endParaRPr>
          </a:p>
          <a:p>
            <a:endParaRPr lang="de-DE" sz="1400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Sie können zwischen 1 – 5 Tage buchen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Tageweise flexibel buchbar bis 14</a:t>
            </a:r>
            <a:r>
              <a:rPr lang="de-DE" sz="1400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dirty="0" smtClean="0">
                <a:latin typeface="Franklin Gothic Book" panose="020B0503020102020204" pitchFamily="34" charset="0"/>
              </a:rPr>
              <a:t>, 15</a:t>
            </a:r>
            <a:r>
              <a:rPr lang="de-DE" sz="1400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dirty="0" smtClean="0">
                <a:latin typeface="Franklin Gothic Book" panose="020B0503020102020204" pitchFamily="34" charset="0"/>
              </a:rPr>
              <a:t> oder 16</a:t>
            </a:r>
            <a:r>
              <a:rPr lang="de-DE" sz="1400" baseline="30000" dirty="0" smtClean="0">
                <a:latin typeface="Franklin Gothic Book" panose="020B0503020102020204" pitchFamily="34" charset="0"/>
              </a:rPr>
              <a:t>00</a:t>
            </a:r>
            <a:r>
              <a:rPr lang="de-DE" sz="1400" dirty="0" smtClean="0">
                <a:latin typeface="Franklin Gothic Book" panose="020B0503020102020204" pitchFamily="34" charset="0"/>
              </a:rPr>
              <a:t> Uhr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11 Monatsbeiträge und Geschwisterermäßigung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Feste Hausaufgabenbetreuung</a:t>
            </a:r>
          </a:p>
          <a:p>
            <a:r>
              <a:rPr lang="de-DE" sz="1400" dirty="0" smtClean="0">
                <a:latin typeface="Franklin Gothic Book" panose="020B0503020102020204" pitchFamily="34" charset="0"/>
              </a:rPr>
              <a:t>      (Mo – Do)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Buchung einer warmen Mittagsverpflegung möglich für 4,10 € pro 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Franklin Gothic Book" panose="020B0503020102020204" pitchFamily="34" charset="0"/>
              </a:rPr>
              <a:t>Ferienbetreuung im Hort buchbar </a:t>
            </a:r>
            <a:endParaRPr lang="de-DE" sz="1400" baseline="300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089182"/>
              </p:ext>
            </p:extLst>
          </p:nvPr>
        </p:nvGraphicFramePr>
        <p:xfrm>
          <a:off x="263660" y="3229315"/>
          <a:ext cx="3755890" cy="204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945"/>
                <a:gridCol w="1877945"/>
              </a:tblGrid>
              <a:tr h="340385">
                <a:tc gridSpan="2"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Gebührenstaffelung</a:t>
                      </a:r>
                      <a:r>
                        <a:rPr lang="de-DE" sz="1300" baseline="0" dirty="0" smtClean="0">
                          <a:latin typeface="Franklin Gothic Book" panose="020B0503020102020204" pitchFamily="34" charset="0"/>
                        </a:rPr>
                        <a:t> der  MIB 2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40385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1 Tag/Wo. bis 15.30 h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40,00 €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40385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2 Tage/Wo. bis 15.30 h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54,00 €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40385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3 Tage/Wo.</a:t>
                      </a:r>
                      <a:r>
                        <a:rPr lang="de-DE" sz="1300" baseline="0" dirty="0" smtClean="0">
                          <a:latin typeface="Franklin Gothic Book" panose="020B0503020102020204" pitchFamily="34" charset="0"/>
                        </a:rPr>
                        <a:t> bis 15.30 h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68,00 €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40385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4 Tage/Wo. bis 15.30</a:t>
                      </a:r>
                      <a:r>
                        <a:rPr lang="de-DE" sz="1300" baseline="0" dirty="0" smtClean="0">
                          <a:latin typeface="Franklin Gothic Book" panose="020B0503020102020204" pitchFamily="34" charset="0"/>
                        </a:rPr>
                        <a:t> h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82,00 €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40385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5 Tage/Wo. bis 15.30 h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96,00 €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498097"/>
              </p:ext>
            </p:extLst>
          </p:nvPr>
        </p:nvGraphicFramePr>
        <p:xfrm>
          <a:off x="5446419" y="3652813"/>
          <a:ext cx="3796898" cy="204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449"/>
                <a:gridCol w="1898449"/>
              </a:tblGrid>
              <a:tr h="340385">
                <a:tc gridSpan="2"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Gebührenstaffelung der  MIB 3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40385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1 Tag/Wo. bis 16.00 h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42,00 €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40385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2 Tage/Wo. bis 16.00 h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56,00 €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40385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3 Tage/Wo.</a:t>
                      </a:r>
                      <a:r>
                        <a:rPr lang="de-DE" sz="1300" baseline="0" dirty="0" smtClean="0">
                          <a:latin typeface="Franklin Gothic Book" panose="020B0503020102020204" pitchFamily="34" charset="0"/>
                        </a:rPr>
                        <a:t> bis 16.00 h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70,00 €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40385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4 Tage/Wo. bis 16.00</a:t>
                      </a:r>
                      <a:r>
                        <a:rPr lang="de-DE" sz="1300" baseline="0" dirty="0" smtClean="0">
                          <a:latin typeface="Franklin Gothic Book" panose="020B0503020102020204" pitchFamily="34" charset="0"/>
                        </a:rPr>
                        <a:t> h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84,00 €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40385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5 Tage/Wo. bis 16.00 h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mtl. </a:t>
                      </a:r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98,00 </a:t>
                      </a:r>
                      <a:r>
                        <a:rPr lang="de-DE" sz="1300" dirty="0" smtClean="0">
                          <a:latin typeface="Franklin Gothic Book" panose="020B0503020102020204" pitchFamily="34" charset="0"/>
                        </a:rPr>
                        <a:t>€</a:t>
                      </a:r>
                      <a:endParaRPr lang="de-DE" sz="13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7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826</Words>
  <Application>Microsoft Office PowerPoint</Application>
  <PresentationFormat>A4-Papier (210x297 mm)</PresentationFormat>
  <Paragraphs>171</Paragraphs>
  <Slides>4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6" baseType="lpstr">
      <vt:lpstr>office theme</vt:lpstr>
      <vt:lpstr>MSPhotoEd.3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Elternfragebogen für das Hortjahr 2012/2013</dc:title>
  <dc:creator>Christina Orthofer</dc:creator>
  <cp:lastModifiedBy>Silke Theobald</cp:lastModifiedBy>
  <cp:revision>73</cp:revision>
  <cp:lastPrinted>2014-11-04T09:46:00Z</cp:lastPrinted>
  <dcterms:created xsi:type="dcterms:W3CDTF">2013-10-09T09:41:01Z</dcterms:created>
  <dcterms:modified xsi:type="dcterms:W3CDTF">2016-07-14T09:32:29Z</dcterms:modified>
</cp:coreProperties>
</file>