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5" r:id="rId1"/>
  </p:sldMasterIdLst>
  <p:sldIdLst>
    <p:sldId id="256" r:id="rId2"/>
    <p:sldId id="257" r:id="rId3"/>
    <p:sldId id="261" r:id="rId4"/>
    <p:sldId id="262" r:id="rId5"/>
  </p:sldIdLst>
  <p:sldSz cx="9906000" cy="6858000" type="A4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9EE2"/>
    <a:srgbClr val="97D2FF"/>
    <a:srgbClr val="FFE593"/>
    <a:srgbClr val="FFD653"/>
    <a:srgbClr val="99E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528" y="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300" u="sng" dirty="0"/>
              <a:t>Wie wohl fühlt sich </a:t>
            </a:r>
            <a:r>
              <a:rPr lang="de-DE" sz="1300" u="sng" dirty="0" smtClean="0"/>
              <a:t>Ihr </a:t>
            </a:r>
            <a:r>
              <a:rPr lang="de-DE" sz="1300" u="sng" dirty="0"/>
              <a:t>Kind bei uns</a:t>
            </a:r>
            <a:r>
              <a:rPr lang="de-DE" sz="1300" dirty="0"/>
              <a:t>?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3526420827882025E-2"/>
          <c:y val="0.17192465747907204"/>
          <c:w val="0.93888888888888888"/>
          <c:h val="0.6733951661749626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</c:dPt>
          <c:cat>
            <c:strRef>
              <c:f>Tabelle1!$A$13:$A$16</c:f>
              <c:strCache>
                <c:ptCount val="4"/>
                <c:pt idx="0">
                  <c:v>sehr wohl</c:v>
                </c:pt>
                <c:pt idx="1">
                  <c:v>wohl</c:v>
                </c:pt>
                <c:pt idx="2">
                  <c:v>nicht so wohl</c:v>
                </c:pt>
                <c:pt idx="3">
                  <c:v>unwohl</c:v>
                </c:pt>
              </c:strCache>
            </c:strRef>
          </c:cat>
          <c:val>
            <c:numRef>
              <c:f>Tabelle1!$B$13:$B$16</c:f>
              <c:numCache>
                <c:formatCode>General</c:formatCode>
                <c:ptCount val="4"/>
                <c:pt idx="0">
                  <c:v>19</c:v>
                </c:pt>
                <c:pt idx="1">
                  <c:v>9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24053304"/>
        <c:axId val="224053696"/>
      </c:barChart>
      <c:catAx>
        <c:axId val="224053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4053696"/>
        <c:crosses val="autoZero"/>
        <c:auto val="1"/>
        <c:lblAlgn val="ctr"/>
        <c:lblOffset val="100"/>
        <c:noMultiLvlLbl val="0"/>
      </c:catAx>
      <c:valAx>
        <c:axId val="22405369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24053304"/>
        <c:crosses val="autoZero"/>
        <c:crossBetween val="between"/>
        <c:majorUnit val="2"/>
      </c:valAx>
    </c:plotArea>
    <c:plotVisOnly val="1"/>
    <c:dispBlanksAs val="gap"/>
    <c:showDLblsOverMax val="0"/>
  </c:chart>
  <c:spPr>
    <a:noFill/>
    <a:ln w="25400">
      <a:solidFill>
        <a:srgbClr val="C59EE2"/>
      </a:solidFill>
    </a:ln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300" u="sng" dirty="0"/>
              <a:t>Die Gruppenaktionen, wie z. B. </a:t>
            </a:r>
            <a:r>
              <a:rPr lang="de-DE" sz="1300" u="sng" dirty="0" smtClean="0"/>
              <a:t>Weihnachtsfeier</a:t>
            </a:r>
            <a:r>
              <a:rPr lang="de-DE" sz="1300" u="sng" dirty="0"/>
              <a:t>, Bastelaktionen finden </a:t>
            </a:r>
            <a:r>
              <a:rPr lang="de-DE" sz="1300" u="sng" dirty="0" smtClean="0"/>
              <a:t>Sie</a:t>
            </a:r>
            <a:endParaRPr lang="de-DE" sz="1300" u="sng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7000006707492941"/>
          <c:w val="0.94166666666666665"/>
          <c:h val="0.6140200017439482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</c:dPt>
          <c:cat>
            <c:strRef>
              <c:f>Tabelle1!$A$152:$A$155</c:f>
              <c:strCache>
                <c:ptCount val="3"/>
                <c:pt idx="0">
                  <c:v>sehr gut</c:v>
                </c:pt>
                <c:pt idx="1">
                  <c:v>gut</c:v>
                </c:pt>
                <c:pt idx="2">
                  <c:v>nicht so gut</c:v>
                </c:pt>
              </c:strCache>
            </c:strRef>
          </c:cat>
          <c:val>
            <c:numRef>
              <c:f>Tabelle1!$B$152:$B$155</c:f>
              <c:numCache>
                <c:formatCode>General</c:formatCode>
                <c:ptCount val="4"/>
                <c:pt idx="0">
                  <c:v>17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035704"/>
        <c:axId val="225036096"/>
      </c:barChart>
      <c:catAx>
        <c:axId val="225035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5036096"/>
        <c:crosses val="autoZero"/>
        <c:auto val="1"/>
        <c:lblAlgn val="ctr"/>
        <c:lblOffset val="100"/>
        <c:noMultiLvlLbl val="0"/>
      </c:catAx>
      <c:valAx>
        <c:axId val="22503609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25035704"/>
        <c:crosses val="autoZero"/>
        <c:crossBetween val="between"/>
      </c:valAx>
    </c:plotArea>
    <c:plotVisOnly val="1"/>
    <c:dispBlanksAs val="gap"/>
    <c:showDLblsOverMax val="0"/>
  </c:chart>
  <c:spPr>
    <a:ln w="25400">
      <a:solidFill>
        <a:srgbClr val="C59EE2"/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300" u="sng" dirty="0"/>
              <a:t>Würden Sie sich mehr Informationen wie z. B. Elternbriefe usw. wünschen</a:t>
            </a:r>
            <a:r>
              <a:rPr lang="de-DE" sz="1300" dirty="0"/>
              <a:t>?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7351781018583812"/>
          <c:y val="0.30955732488746168"/>
          <c:w val="0.59181095666721528"/>
          <c:h val="0.5894494054165017"/>
        </c:manualLayout>
      </c:layout>
      <c:pieChart>
        <c:varyColors val="1"/>
        <c:ser>
          <c:idx val="0"/>
          <c:order val="0"/>
          <c:explosion val="11"/>
          <c:dPt>
            <c:idx val="0"/>
            <c:bubble3D val="0"/>
          </c:dPt>
          <c:dPt>
            <c:idx val="1"/>
            <c:bubble3D val="0"/>
            <c:spPr>
              <a:solidFill>
                <a:schemeClr val="accent4"/>
              </a:solidFill>
            </c:spPr>
          </c:dPt>
          <c:dPt>
            <c:idx val="2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Tabelle1!$A$18:$A$20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Tabelle1!$B$18:$B$20</c:f>
              <c:numCache>
                <c:formatCode>General</c:formatCode>
                <c:ptCount val="3"/>
                <c:pt idx="0">
                  <c:v>3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9073057044340045"/>
          <c:y val="0.46604118147203433"/>
          <c:w val="0.18683370461045312"/>
          <c:h val="0.22035680751173714"/>
        </c:manualLayout>
      </c:layout>
      <c:overlay val="0"/>
    </c:legend>
    <c:plotVisOnly val="1"/>
    <c:dispBlanksAs val="gap"/>
    <c:showDLblsOverMax val="0"/>
  </c:chart>
  <c:spPr>
    <a:noFill/>
    <a:ln w="25400">
      <a:solidFill>
        <a:srgbClr val="FFE593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300" u="sng" dirty="0"/>
              <a:t>Fehlt </a:t>
            </a:r>
            <a:r>
              <a:rPr lang="de-DE" sz="1300" u="sng" dirty="0" smtClean="0"/>
              <a:t>Ihnen </a:t>
            </a:r>
            <a:r>
              <a:rPr lang="de-DE" sz="1300" u="sng" dirty="0"/>
              <a:t>etwas</a:t>
            </a:r>
            <a:r>
              <a:rPr lang="de-DE" sz="1300" u="sng" baseline="0" dirty="0"/>
              <a:t> in der Zusammenarbeit</a:t>
            </a:r>
            <a:r>
              <a:rPr lang="de-DE" sz="1300" baseline="0" dirty="0"/>
              <a:t>?</a:t>
            </a:r>
            <a:endParaRPr lang="de-DE" sz="1300" dirty="0"/>
          </a:p>
        </c:rich>
      </c:tx>
      <c:layout>
        <c:manualLayout>
          <c:xMode val="edge"/>
          <c:yMode val="edge"/>
          <c:x val="0.23879472945551414"/>
          <c:y val="2.846606392877002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7617874631253784E-2"/>
          <c:y val="0.24453304639970733"/>
          <c:w val="0.95513525660763421"/>
          <c:h val="0.6442968737711478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</c:dPt>
          <c:cat>
            <c:strRef>
              <c:f>Tabelle1!$A$27:$A$28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Tabelle1!$B$27:$B$28</c:f>
              <c:numCache>
                <c:formatCode>General</c:formatCode>
                <c:ptCount val="2"/>
                <c:pt idx="0">
                  <c:v>0</c:v>
                </c:pt>
                <c:pt idx="1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055264"/>
        <c:axId val="224055656"/>
      </c:barChart>
      <c:catAx>
        <c:axId val="22405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4055656"/>
        <c:crosses val="autoZero"/>
        <c:auto val="1"/>
        <c:lblAlgn val="ctr"/>
        <c:lblOffset val="100"/>
        <c:noMultiLvlLbl val="0"/>
      </c:catAx>
      <c:valAx>
        <c:axId val="2240556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24055264"/>
        <c:crosses val="autoZero"/>
        <c:crossBetween val="between"/>
      </c:valAx>
    </c:plotArea>
    <c:plotVisOnly val="1"/>
    <c:dispBlanksAs val="gap"/>
    <c:showDLblsOverMax val="0"/>
  </c:chart>
  <c:spPr>
    <a:ln w="25400">
      <a:solidFill>
        <a:schemeClr val="accent4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300" u="sng" dirty="0"/>
              <a:t>Wie oft besuchen </a:t>
            </a:r>
            <a:r>
              <a:rPr lang="de-DE" sz="1300" u="sng" dirty="0" smtClean="0"/>
              <a:t>Sie </a:t>
            </a:r>
            <a:r>
              <a:rPr lang="de-DE" sz="1300" u="sng" dirty="0"/>
              <a:t>unsere Homepage um z. B. Formulare herunterzuladen</a:t>
            </a:r>
            <a:r>
              <a:rPr lang="de-DE" sz="1300" dirty="0"/>
              <a:t>?</a:t>
            </a:r>
          </a:p>
        </c:rich>
      </c:tx>
      <c:layout>
        <c:manualLayout>
          <c:xMode val="edge"/>
          <c:yMode val="edge"/>
          <c:x val="0.11677139254277656"/>
          <c:y val="4.74118540834859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668056897283711"/>
          <c:y val="0.25706931277077488"/>
          <c:w val="0.59771828521434822"/>
          <c:h val="0.74026294161530259"/>
        </c:manualLayout>
      </c:layout>
      <c:pieChart>
        <c:varyColors val="1"/>
        <c:ser>
          <c:idx val="0"/>
          <c:order val="0"/>
          <c:explosion val="12"/>
          <c:dPt>
            <c:idx val="0"/>
            <c:bubble3D val="0"/>
          </c:dPt>
          <c:dPt>
            <c:idx val="1"/>
            <c:bubble3D val="0"/>
            <c:spPr>
              <a:solidFill>
                <a:schemeClr val="accent4"/>
              </a:solidFill>
            </c:spPr>
          </c:dPt>
          <c:dPt>
            <c:idx val="2"/>
            <c:bubble3D val="0"/>
            <c:explosion val="3"/>
          </c:dPt>
          <c:cat>
            <c:strRef>
              <c:f>Tabelle1!$A$66:$A$68</c:f>
              <c:strCache>
                <c:ptCount val="3"/>
                <c:pt idx="0">
                  <c:v>oft</c:v>
                </c:pt>
                <c:pt idx="1">
                  <c:v>manchmal</c:v>
                </c:pt>
                <c:pt idx="2">
                  <c:v>nie</c:v>
                </c:pt>
              </c:strCache>
            </c:strRef>
          </c:cat>
          <c:val>
            <c:numRef>
              <c:f>Tabelle1!$B$66:$B$68</c:f>
              <c:numCache>
                <c:formatCode>General</c:formatCode>
                <c:ptCount val="3"/>
                <c:pt idx="0">
                  <c:v>1</c:v>
                </c:pt>
                <c:pt idx="1">
                  <c:v>14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300"/>
          </a:pPr>
          <a:endParaRPr lang="de-DE"/>
        </a:p>
      </c:txPr>
    </c:legend>
    <c:plotVisOnly val="1"/>
    <c:dispBlanksAs val="gap"/>
    <c:showDLblsOverMax val="0"/>
  </c:chart>
  <c:spPr>
    <a:ln w="25400">
      <a:solidFill>
        <a:srgbClr val="C59EE2"/>
      </a:solidFill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300" u="sng" dirty="0"/>
              <a:t>Fühlen </a:t>
            </a:r>
            <a:r>
              <a:rPr lang="de-DE" sz="1300" u="sng" dirty="0" smtClean="0"/>
              <a:t>Sie </a:t>
            </a:r>
            <a:r>
              <a:rPr lang="de-DE" sz="1300" u="sng" dirty="0"/>
              <a:t>sich als Eltern willkommen</a:t>
            </a:r>
            <a:r>
              <a:rPr lang="de-DE" sz="1300" dirty="0"/>
              <a:t>?</a:t>
            </a:r>
          </a:p>
        </c:rich>
      </c:tx>
      <c:layout>
        <c:manualLayout>
          <c:xMode val="edge"/>
          <c:yMode val="edge"/>
          <c:x val="0.23782270726583415"/>
          <c:y val="2.56410256410256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5877296587926502E-2"/>
          <c:y val="0.23631496062992127"/>
          <c:w val="0.92801159230096242"/>
          <c:h val="0.6453166431119187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</c:dPt>
          <c:cat>
            <c:strRef>
              <c:f>Tabelle1!$A$6:$A$8</c:f>
              <c:strCache>
                <c:ptCount val="3"/>
                <c:pt idx="0">
                  <c:v>ja</c:v>
                </c:pt>
                <c:pt idx="1">
                  <c:v>nicht immer</c:v>
                </c:pt>
                <c:pt idx="2">
                  <c:v>nein</c:v>
                </c:pt>
              </c:strCache>
            </c:strRef>
          </c:cat>
          <c:val>
            <c:numRef>
              <c:f>Tabelle1!$B$6:$B$8</c:f>
              <c:numCache>
                <c:formatCode>General</c:formatCode>
                <c:ptCount val="3"/>
                <c:pt idx="0">
                  <c:v>27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587104"/>
        <c:axId val="224587496"/>
      </c:barChart>
      <c:catAx>
        <c:axId val="22458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de-DE"/>
          </a:p>
        </c:txPr>
        <c:crossAx val="224587496"/>
        <c:crosses val="autoZero"/>
        <c:auto val="1"/>
        <c:lblAlgn val="ctr"/>
        <c:lblOffset val="100"/>
        <c:noMultiLvlLbl val="0"/>
      </c:catAx>
      <c:valAx>
        <c:axId val="22458749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24587104"/>
        <c:crosses val="autoZero"/>
        <c:crossBetween val="between"/>
      </c:valAx>
    </c:plotArea>
    <c:plotVisOnly val="1"/>
    <c:dispBlanksAs val="gap"/>
    <c:showDLblsOverMax val="0"/>
  </c:chart>
  <c:spPr>
    <a:ln w="25400">
      <a:solidFill>
        <a:schemeClr val="accent4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300" u="sng" dirty="0"/>
              <a:t>Jeden 1. Freitag im Monat haben wir eine gemeinsame Gruppenaktion. Wie gefällt </a:t>
            </a:r>
            <a:r>
              <a:rPr lang="de-DE" sz="1300" u="sng" dirty="0" smtClean="0"/>
              <a:t>Ihnen </a:t>
            </a:r>
            <a:r>
              <a:rPr lang="de-DE" sz="1300" u="sng" dirty="0"/>
              <a:t>unser neues Gruppenangebot</a:t>
            </a:r>
            <a:r>
              <a:rPr lang="de-DE" sz="1300" dirty="0"/>
              <a:t>?</a:t>
            </a:r>
          </a:p>
        </c:rich>
      </c:tx>
      <c:layout>
        <c:manualLayout>
          <c:xMode val="edge"/>
          <c:yMode val="edge"/>
          <c:x val="0.14820822397200351"/>
          <c:y val="3.081578465482512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1111111111111109E-2"/>
          <c:y val="0.31971392261473275"/>
          <c:w val="0.93888888888888888"/>
          <c:h val="0.5440104159604992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solidFill>
                <a:schemeClr val="accent4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</c:dPt>
          <c:cat>
            <c:strRef>
              <c:f>Tabelle1!$A$108:$A$110</c:f>
              <c:strCache>
                <c:ptCount val="3"/>
                <c:pt idx="0">
                  <c:v>sehr gut</c:v>
                </c:pt>
                <c:pt idx="1">
                  <c:v>gut</c:v>
                </c:pt>
                <c:pt idx="2">
                  <c:v>nicht so gut</c:v>
                </c:pt>
              </c:strCache>
            </c:strRef>
          </c:cat>
          <c:val>
            <c:numRef>
              <c:f>Tabelle1!$B$108:$B$110</c:f>
              <c:numCache>
                <c:formatCode>General</c:formatCode>
                <c:ptCount val="3"/>
                <c:pt idx="0">
                  <c:v>13</c:v>
                </c:pt>
                <c:pt idx="1">
                  <c:v>7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588280"/>
        <c:axId val="224588672"/>
      </c:barChart>
      <c:catAx>
        <c:axId val="224588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4588672"/>
        <c:crosses val="autoZero"/>
        <c:auto val="1"/>
        <c:lblAlgn val="ctr"/>
        <c:lblOffset val="100"/>
        <c:noMultiLvlLbl val="0"/>
      </c:catAx>
      <c:valAx>
        <c:axId val="22458867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24588280"/>
        <c:crosses val="autoZero"/>
        <c:crossBetween val="between"/>
      </c:valAx>
    </c:plotArea>
    <c:plotVisOnly val="1"/>
    <c:dispBlanksAs val="gap"/>
    <c:showDLblsOverMax val="0"/>
  </c:chart>
  <c:spPr>
    <a:ln w="25400">
      <a:solidFill>
        <a:srgbClr val="C59EE2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300" u="sng" dirty="0"/>
              <a:t>Wie zufrieden sind </a:t>
            </a:r>
            <a:r>
              <a:rPr lang="de-DE" sz="1300" u="sng" dirty="0" smtClean="0"/>
              <a:t>Sie </a:t>
            </a:r>
            <a:r>
              <a:rPr lang="de-DE" sz="1300" u="sng" dirty="0"/>
              <a:t>mit unserer Hausaufgabenbetreuung</a:t>
            </a:r>
            <a:r>
              <a:rPr lang="de-DE" sz="1300" dirty="0"/>
              <a:t>?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3.0564654088848408E-2"/>
          <c:y val="0.23658044282949772"/>
          <c:w val="0.9388706918223032"/>
          <c:h val="0.64720913974135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cat>
            <c:strRef>
              <c:f>Tabelle1!$A$136:$A$138</c:f>
              <c:strCache>
                <c:ptCount val="3"/>
                <c:pt idx="0">
                  <c:v>sehr zufrieden</c:v>
                </c:pt>
                <c:pt idx="1">
                  <c:v>zufrieden</c:v>
                </c:pt>
                <c:pt idx="2">
                  <c:v>nicht so zufrieden</c:v>
                </c:pt>
              </c:strCache>
            </c:strRef>
          </c:cat>
          <c:val>
            <c:numRef>
              <c:f>Tabelle1!$B$136:$B$138</c:f>
              <c:numCache>
                <c:formatCode>General</c:formatCode>
                <c:ptCount val="3"/>
                <c:pt idx="0">
                  <c:v>12</c:v>
                </c:pt>
                <c:pt idx="1">
                  <c:v>11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589848"/>
        <c:axId val="224590240"/>
      </c:barChart>
      <c:catAx>
        <c:axId val="224589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4590240"/>
        <c:crosses val="autoZero"/>
        <c:auto val="1"/>
        <c:lblAlgn val="ctr"/>
        <c:lblOffset val="100"/>
        <c:noMultiLvlLbl val="0"/>
      </c:catAx>
      <c:valAx>
        <c:axId val="22459024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24589848"/>
        <c:crosses val="autoZero"/>
        <c:crossBetween val="between"/>
      </c:valAx>
    </c:plotArea>
    <c:plotVisOnly val="1"/>
    <c:dispBlanksAs val="gap"/>
    <c:showDLblsOverMax val="0"/>
  </c:chart>
  <c:spPr>
    <a:ln w="25400">
      <a:solidFill>
        <a:schemeClr val="accent4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300" u="sng" dirty="0"/>
              <a:t>Benötigen Sie eine Ferienbetreuung</a:t>
            </a:r>
            <a:r>
              <a:rPr lang="de-DE" sz="1300" dirty="0"/>
              <a:t>?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8.6650934450690414E-2"/>
          <c:y val="0.20673919458435064"/>
          <c:w val="0.62663270941201588"/>
          <c:h val="0.78570443132793277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  <c:explosion val="16"/>
            <c:spPr>
              <a:solidFill>
                <a:schemeClr val="accent4"/>
              </a:solidFill>
            </c:spPr>
          </c:dPt>
          <c:dPt>
            <c:idx val="2"/>
            <c:bubble3D val="0"/>
            <c:explosion val="4"/>
          </c:dPt>
          <c:cat>
            <c:strRef>
              <c:f>Tabelle1!$A$121:$A$123</c:f>
              <c:strCache>
                <c:ptCount val="3"/>
                <c:pt idx="0">
                  <c:v>ja</c:v>
                </c:pt>
                <c:pt idx="1">
                  <c:v>nein</c:v>
                </c:pt>
                <c:pt idx="2">
                  <c:v>manchmal</c:v>
                </c:pt>
              </c:strCache>
            </c:strRef>
          </c:cat>
          <c:val>
            <c:numRef>
              <c:f>Tabelle1!$B$121:$B$123</c:f>
              <c:numCache>
                <c:formatCode>General</c:formatCode>
                <c:ptCount val="3"/>
                <c:pt idx="0">
                  <c:v>4</c:v>
                </c:pt>
                <c:pt idx="1">
                  <c:v>10</c:v>
                </c:pt>
                <c:pt idx="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354336259119977"/>
          <c:y val="0.34536376759522047"/>
          <c:w val="0.28645663740880029"/>
          <c:h val="0.30927246480955906"/>
        </c:manualLayout>
      </c:layout>
      <c:overlay val="0"/>
      <c:txPr>
        <a:bodyPr/>
        <a:lstStyle/>
        <a:p>
          <a:pPr>
            <a:defRPr sz="1300"/>
          </a:pPr>
          <a:endParaRPr lang="de-DE"/>
        </a:p>
      </c:txPr>
    </c:legend>
    <c:plotVisOnly val="1"/>
    <c:dispBlanksAs val="gap"/>
    <c:showDLblsOverMax val="0"/>
  </c:chart>
  <c:spPr>
    <a:ln w="25400">
      <a:solidFill>
        <a:srgbClr val="C59EE2"/>
      </a:solidFill>
    </a:ln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300" u="sng" dirty="0"/>
              <a:t>Wie bewerten </a:t>
            </a:r>
            <a:r>
              <a:rPr lang="de-DE" sz="1300" u="sng" dirty="0" smtClean="0"/>
              <a:t>Sie </a:t>
            </a:r>
            <a:r>
              <a:rPr lang="de-DE" sz="1300" u="sng" dirty="0"/>
              <a:t>die Mittagsbetreuung 1</a:t>
            </a:r>
            <a:r>
              <a:rPr lang="de-DE" sz="1300" dirty="0"/>
              <a:t>?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4.976618547681539E-2"/>
          <c:y val="0.21121432209840718"/>
          <c:w val="0.89745603674540686"/>
          <c:h val="0.6789176548695060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</c:dPt>
          <c:cat>
            <c:strRef>
              <c:f>Tabelle1!$A$90:$A$93</c:f>
              <c:strCache>
                <c:ptCount val="4"/>
                <c:pt idx="0">
                  <c:v>sehr gut</c:v>
                </c:pt>
                <c:pt idx="1">
                  <c:v>gut</c:v>
                </c:pt>
                <c:pt idx="2">
                  <c:v>befriedigend</c:v>
                </c:pt>
                <c:pt idx="3">
                  <c:v>ungenügend</c:v>
                </c:pt>
              </c:strCache>
            </c:strRef>
          </c:cat>
          <c:val>
            <c:numRef>
              <c:f>Tabelle1!$B$90:$B$93</c:f>
              <c:numCache>
                <c:formatCode>General</c:formatCode>
                <c:ptCount val="4"/>
                <c:pt idx="0">
                  <c:v>17</c:v>
                </c:pt>
                <c:pt idx="1">
                  <c:v>11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034528"/>
        <c:axId val="225034920"/>
      </c:barChart>
      <c:catAx>
        <c:axId val="22503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5034920"/>
        <c:crosses val="autoZero"/>
        <c:auto val="1"/>
        <c:lblAlgn val="ctr"/>
        <c:lblOffset val="100"/>
        <c:noMultiLvlLbl val="0"/>
      </c:catAx>
      <c:valAx>
        <c:axId val="2250349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25034528"/>
        <c:crosses val="autoZero"/>
        <c:crossBetween val="between"/>
      </c:valAx>
    </c:plotArea>
    <c:plotVisOnly val="1"/>
    <c:dispBlanksAs val="gap"/>
    <c:showDLblsOverMax val="0"/>
  </c:chart>
  <c:spPr>
    <a:ln w="25400">
      <a:solidFill>
        <a:schemeClr val="accent4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0.10119</cdr:x>
      <cdr:y>0.55294</cdr:y>
    </cdr:from>
    <cdr:to>
      <cdr:x>0.20238</cdr:x>
      <cdr:y>0.68153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462643" y="1755319"/>
          <a:ext cx="462644" cy="408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300" b="1" dirty="0"/>
            <a:t>19</a:t>
          </a:r>
        </a:p>
      </cdr:txBody>
    </cdr:sp>
  </cdr:relSizeAnchor>
  <cdr:relSizeAnchor xmlns:cdr="http://schemas.openxmlformats.org/drawingml/2006/chartDrawing">
    <cdr:from>
      <cdr:x>0.36895</cdr:x>
      <cdr:y>0.68089</cdr:y>
    </cdr:from>
    <cdr:to>
      <cdr:x>0.4612</cdr:x>
      <cdr:y>0.8016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1392235" y="1775016"/>
          <a:ext cx="348148" cy="314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300" b="1" dirty="0"/>
            <a:t>9</a:t>
          </a:r>
        </a:p>
      </cdr:txBody>
    </cdr:sp>
  </cdr:relSizeAnchor>
  <cdr:relSizeAnchor xmlns:cdr="http://schemas.openxmlformats.org/drawingml/2006/chartDrawing">
    <cdr:from>
      <cdr:x>0.57806</cdr:x>
      <cdr:y>0.74246</cdr:y>
    </cdr:from>
    <cdr:to>
      <cdr:x>0.64679</cdr:x>
      <cdr:y>0.86073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2181351" y="1935530"/>
          <a:ext cx="259343" cy="3083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300" b="1" dirty="0"/>
            <a:t>0</a:t>
          </a:r>
        </a:p>
      </cdr:txBody>
    </cdr:sp>
  </cdr:relSizeAnchor>
  <cdr:relSizeAnchor xmlns:cdr="http://schemas.openxmlformats.org/drawingml/2006/chartDrawing">
    <cdr:from>
      <cdr:x>0.8244</cdr:x>
      <cdr:y>0.74074</cdr:y>
    </cdr:from>
    <cdr:to>
      <cdr:x>0.91281</cdr:x>
      <cdr:y>0.85417</cdr:y>
    </cdr:to>
    <cdr:sp macro="" textlink="">
      <cdr:nvSpPr>
        <cdr:cNvPr id="5" name="Textfeld 4"/>
        <cdr:cNvSpPr txBox="1"/>
      </cdr:nvSpPr>
      <cdr:spPr>
        <a:xfrm xmlns:a="http://schemas.openxmlformats.org/drawingml/2006/main">
          <a:off x="3110922" y="1931060"/>
          <a:ext cx="333625" cy="2956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300" b="1" dirty="0"/>
            <a:t>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0.53008</cdr:x>
      <cdr:y>0.59763</cdr:y>
    </cdr:from>
    <cdr:to>
      <cdr:x>0.64026</cdr:x>
      <cdr:y>0.69809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926535" y="1600853"/>
          <a:ext cx="400422" cy="269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300" b="1" dirty="0" smtClean="0"/>
            <a:t>14</a:t>
          </a:r>
          <a:endParaRPr lang="de-DE" sz="1300" b="1" dirty="0"/>
        </a:p>
      </cdr:txBody>
    </cdr:sp>
  </cdr:relSizeAnchor>
  <cdr:relSizeAnchor xmlns:cdr="http://schemas.openxmlformats.org/drawingml/2006/chartDrawing">
    <cdr:from>
      <cdr:x>0.4543</cdr:x>
      <cdr:y>0.20803</cdr:y>
    </cdr:from>
    <cdr:to>
      <cdr:x>0.55001</cdr:x>
      <cdr:y>0.33048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1651096" y="557244"/>
          <a:ext cx="347869" cy="3279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300" b="1" dirty="0" smtClean="0"/>
            <a:t>1</a:t>
          </a:r>
          <a:endParaRPr lang="de-DE" sz="1300" b="1" dirty="0"/>
        </a:p>
      </cdr:txBody>
    </cdr:sp>
  </cdr:relSizeAnchor>
  <cdr:relSizeAnchor xmlns:cdr="http://schemas.openxmlformats.org/drawingml/2006/chartDrawing">
    <cdr:from>
      <cdr:x>0.25739</cdr:x>
      <cdr:y>0.56424</cdr:y>
    </cdr:from>
    <cdr:to>
      <cdr:x>0.37772</cdr:x>
      <cdr:y>0.69809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935478" y="1511401"/>
          <a:ext cx="437322" cy="35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300" b="1" dirty="0" smtClean="0"/>
            <a:t>13</a:t>
          </a:r>
          <a:endParaRPr lang="de-DE" sz="13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0.47629</cdr:x>
      <cdr:y>0.23283</cdr:y>
    </cdr:from>
    <cdr:to>
      <cdr:x>0.55631</cdr:x>
      <cdr:y>0.34803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597301" y="622737"/>
          <a:ext cx="268356" cy="3081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300" b="1" dirty="0" smtClean="0"/>
            <a:t>4</a:t>
          </a:r>
          <a:endParaRPr lang="de-DE" sz="1300" b="1" dirty="0"/>
        </a:p>
      </cdr:txBody>
    </cdr:sp>
  </cdr:relSizeAnchor>
  <cdr:relSizeAnchor xmlns:cdr="http://schemas.openxmlformats.org/drawingml/2006/chartDrawing">
    <cdr:from>
      <cdr:x>0.5</cdr:x>
      <cdr:y>0.64902</cdr:y>
    </cdr:from>
    <cdr:to>
      <cdr:x>0.61262</cdr:x>
      <cdr:y>0.76794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1676814" y="1735920"/>
          <a:ext cx="377687" cy="318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300" b="1" dirty="0" smtClean="0"/>
            <a:t>10</a:t>
          </a:r>
          <a:endParaRPr lang="de-DE" sz="1300" b="1" dirty="0"/>
        </a:p>
      </cdr:txBody>
    </cdr:sp>
  </cdr:relSizeAnchor>
  <cdr:relSizeAnchor xmlns:cdr="http://schemas.openxmlformats.org/drawingml/2006/chartDrawing">
    <cdr:from>
      <cdr:x>0.22141</cdr:x>
      <cdr:y>0.54869</cdr:y>
    </cdr:from>
    <cdr:to>
      <cdr:x>0.33107</cdr:x>
      <cdr:y>0.63788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742535" y="1467563"/>
          <a:ext cx="367748" cy="2385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300" b="1" dirty="0" smtClean="0"/>
            <a:t>14</a:t>
          </a:r>
        </a:p>
        <a:p xmlns:a="http://schemas.openxmlformats.org/drawingml/2006/main">
          <a:endParaRPr lang="de-DE" sz="13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0.34684</cdr:x>
      <cdr:y>0.7549</cdr:y>
    </cdr:from>
    <cdr:to>
      <cdr:x>0.43291</cdr:x>
      <cdr:y>0.85959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361661" y="2108356"/>
          <a:ext cx="337930" cy="29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300" b="1" dirty="0" smtClean="0"/>
            <a:t>4</a:t>
          </a:r>
          <a:endParaRPr lang="de-DE" sz="13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2CE3-1CCC-4D4C-98F1-DA26DE91D51A}" type="datetimeFigureOut">
              <a:rPr lang="de-DE" smtClean="0"/>
              <a:pPr/>
              <a:t>19.01.2017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5476-D120-4987-85B8-A197BE4C68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927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2CE3-1CCC-4D4C-98F1-DA26DE91D51A}" type="datetimeFigureOut">
              <a:rPr lang="de-DE" smtClean="0"/>
              <a:pPr/>
              <a:t>19.01.2017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5476-D120-4987-85B8-A197BE4C68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29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2CE3-1CCC-4D4C-98F1-DA26DE91D51A}" type="datetimeFigureOut">
              <a:rPr lang="de-DE" smtClean="0"/>
              <a:pPr/>
              <a:t>19.01.2017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5476-D120-4987-85B8-A197BE4C68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60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2CE3-1CCC-4D4C-98F1-DA26DE91D51A}" type="datetimeFigureOut">
              <a:rPr lang="de-DE" smtClean="0"/>
              <a:pPr/>
              <a:t>19.01.2017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5476-D120-4987-85B8-A197BE4C68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902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2CE3-1CCC-4D4C-98F1-DA26DE91D51A}" type="datetimeFigureOut">
              <a:rPr lang="de-DE" smtClean="0"/>
              <a:pPr/>
              <a:t>19.01.2017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5476-D120-4987-85B8-A197BE4C68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67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2CE3-1CCC-4D4C-98F1-DA26DE91D51A}" type="datetimeFigureOut">
              <a:rPr lang="de-DE" smtClean="0"/>
              <a:pPr/>
              <a:t>19.01.2017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5476-D120-4987-85B8-A197BE4C68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113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2CE3-1CCC-4D4C-98F1-DA26DE91D51A}" type="datetimeFigureOut">
              <a:rPr lang="de-DE" smtClean="0"/>
              <a:pPr/>
              <a:t>19.01.2017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5476-D120-4987-85B8-A197BE4C68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204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2CE3-1CCC-4D4C-98F1-DA26DE91D51A}" type="datetimeFigureOut">
              <a:rPr lang="de-DE" smtClean="0"/>
              <a:pPr/>
              <a:t>19.01.2017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5476-D120-4987-85B8-A197BE4C68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75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2CE3-1CCC-4D4C-98F1-DA26DE91D51A}" type="datetimeFigureOut">
              <a:rPr lang="de-DE" smtClean="0"/>
              <a:pPr/>
              <a:t>19.01.2017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5476-D120-4987-85B8-A197BE4C68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22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2CE3-1CCC-4D4C-98F1-DA26DE91D51A}" type="datetimeFigureOut">
              <a:rPr lang="de-DE" smtClean="0"/>
              <a:pPr/>
              <a:t>19.01.2017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5476-D120-4987-85B8-A197BE4C68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01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2CE3-1CCC-4D4C-98F1-DA26DE91D51A}" type="datetimeFigureOut">
              <a:rPr lang="de-DE" smtClean="0"/>
              <a:pPr/>
              <a:t>19.01.2017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5476-D120-4987-85B8-A197BE4C68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70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A2CE3-1CCC-4D4C-98F1-DA26DE91D51A}" type="datetimeFigureOut">
              <a:rPr lang="de-DE" smtClean="0"/>
              <a:pPr/>
              <a:t>19.01.2017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95476-D120-4987-85B8-A197BE4C68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96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75212" y="718849"/>
            <a:ext cx="3959686" cy="2018079"/>
          </a:xfrm>
        </p:spPr>
        <p:txBody>
          <a:bodyPr>
            <a:normAutofit fontScale="90000"/>
          </a:bodyPr>
          <a:lstStyle/>
          <a:p>
            <a:r>
              <a:rPr lang="de-DE" sz="3100" b="1" u="sng" dirty="0" smtClean="0">
                <a:solidFill>
                  <a:schemeClr val="accent1">
                    <a:lumMod val="50000"/>
                  </a:schemeClr>
                </a:solidFill>
              </a:rPr>
              <a:t>Mittagsbetreuung 1 Hebertshausen</a:t>
            </a:r>
            <a:br>
              <a:rPr lang="de-DE" sz="3100" b="1" u="sng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3100" b="1" u="sng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de-DE" sz="3100" b="1" u="sng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3100" b="1" u="sng" dirty="0" smtClean="0">
                <a:solidFill>
                  <a:schemeClr val="accent1">
                    <a:lumMod val="50000"/>
                  </a:schemeClr>
                </a:solidFill>
              </a:rPr>
              <a:t>Elternfragebogen</a:t>
            </a:r>
            <a:r>
              <a:rPr lang="de-DE" u="sng" dirty="0" smtClean="0"/>
              <a:t/>
            </a:r>
            <a:br>
              <a:rPr lang="de-DE" u="sng" dirty="0" smtClean="0"/>
            </a:b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Auswertung </a:t>
            </a:r>
            <a:b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für 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das 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Betreuungsjahr 2015/2016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38812216"/>
              </p:ext>
            </p:extLst>
          </p:nvPr>
        </p:nvGraphicFramePr>
        <p:xfrm>
          <a:off x="5475212" y="3399038"/>
          <a:ext cx="3712186" cy="2784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r:id="rId3" imgW="6095238" imgH="4571429" progId="">
                  <p:embed/>
                </p:oleObj>
              </mc:Choice>
              <mc:Fallback>
                <p:oleObj r:id="rId3" imgW="6095238" imgH="4571429" progId="">
                  <p:embed/>
                  <p:pic>
                    <p:nvPicPr>
                      <p:cNvPr id="0" name="Picture 6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5212" y="3399038"/>
                        <a:ext cx="3712186" cy="278414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2E75B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el 3"/>
          <p:cNvSpPr txBox="1">
            <a:spLocks/>
          </p:cNvSpPr>
          <p:nvPr/>
        </p:nvSpPr>
        <p:spPr>
          <a:xfrm>
            <a:off x="227013" y="1019176"/>
            <a:ext cx="4184034" cy="43815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2400" b="1" u="sng" dirty="0" smtClean="0">
                <a:solidFill>
                  <a:schemeClr val="accent1">
                    <a:lumMod val="50000"/>
                  </a:schemeClr>
                </a:solidFill>
              </a:rPr>
              <a:t>Mittagsbetreuung </a:t>
            </a:r>
            <a:r>
              <a:rPr lang="de-DE" sz="2400" b="1" u="sng" dirty="0">
                <a:solidFill>
                  <a:schemeClr val="accent1">
                    <a:lumMod val="50000"/>
                  </a:schemeClr>
                </a:solidFill>
              </a:rPr>
              <a:t>Hebertshausen</a:t>
            </a:r>
          </a:p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Leitung: Frau 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Theobald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elefon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08131/6665038</a:t>
            </a:r>
          </a:p>
          <a:p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Gruppentelefon: 08131/6665039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E-Mail: schulhort@hebertshausen.net</a:t>
            </a:r>
          </a:p>
          <a:p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2400" b="1" u="sng" dirty="0">
                <a:solidFill>
                  <a:schemeClr val="accent1">
                    <a:lumMod val="50000"/>
                  </a:schemeClr>
                </a:solidFill>
              </a:rPr>
              <a:t>Träger: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Gemeinde Hebertshausen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Am Weinberg 1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85241 Hebertshausen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Telefon: 08131/29286-0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Fax: 08131/29286-200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E-Mail: mail@hebertshausen.de</a:t>
            </a:r>
          </a:p>
          <a:p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Weitere Informationen erhalten Sie auch über unsere Homepage www.hebertshausen.de</a:t>
            </a:r>
          </a:p>
          <a:p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71" name="Grafik 1" descr="C:\Users\Theobald\Documents\MB 2008_2009\LOGO-MIB1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21" y="1130464"/>
            <a:ext cx="1520687" cy="68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3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2029" y="360752"/>
            <a:ext cx="4248753" cy="5337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Von </a:t>
            </a:r>
            <a:r>
              <a:rPr lang="de-DE" sz="1200" b="1" dirty="0" smtClean="0"/>
              <a:t>38</a:t>
            </a:r>
            <a:r>
              <a:rPr lang="de-DE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Fragebögen wurden 29 von den Eltern zurückgegeben.</a:t>
            </a:r>
          </a:p>
          <a:p>
            <a:pPr marL="0" indent="0" algn="ctr">
              <a:buNone/>
            </a:pPr>
            <a:r>
              <a:rPr lang="de-DE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 wurden nicht alle Fragen beantwortet. </a:t>
            </a:r>
          </a:p>
        </p:txBody>
      </p:sp>
      <p:sp>
        <p:nvSpPr>
          <p:cNvPr id="12" name="Textplatzhalter 9"/>
          <p:cNvSpPr txBox="1">
            <a:spLocks/>
          </p:cNvSpPr>
          <p:nvPr/>
        </p:nvSpPr>
        <p:spPr>
          <a:xfrm>
            <a:off x="241215" y="3289465"/>
            <a:ext cx="4572000" cy="3329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de-DE" sz="1500" b="1" dirty="0" smtClean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de-DE" sz="1500" b="1" dirty="0" smtClean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de-DE" sz="1500" b="1" dirty="0" smtClean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de-DE" sz="1500" b="1" dirty="0" smtClean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de-DE" sz="1500" b="1" dirty="0" smtClean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endParaRPr lang="de-DE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5416844" y="360752"/>
            <a:ext cx="340308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tx1"/>
              </a:buClr>
            </a:pPr>
            <a:r>
              <a:rPr lang="de-DE" sz="1300" b="1" u="sng" dirty="0" smtClean="0">
                <a:solidFill>
                  <a:srgbClr val="C59EE2"/>
                </a:solidFill>
              </a:rPr>
              <a:t>Bemerkungen / Anregungen / Wünsche:</a:t>
            </a:r>
          </a:p>
          <a:p>
            <a:pPr marL="285750" indent="-28575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300" dirty="0" smtClean="0"/>
              <a:t>Mittagessen manchmal nicht kindgerecht (</a:t>
            </a:r>
            <a:r>
              <a:rPr lang="de-DE" sz="1300" i="1" dirty="0" smtClean="0"/>
              <a:t>Neuer Anbieter ab September 2016</a:t>
            </a:r>
            <a:r>
              <a:rPr lang="de-DE" sz="1300" dirty="0" smtClean="0"/>
              <a:t>)</a:t>
            </a:r>
          </a:p>
          <a:p>
            <a:pPr marL="285750" indent="-28575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300" dirty="0"/>
              <a:t>e</a:t>
            </a:r>
            <a:r>
              <a:rPr lang="de-DE" sz="1300" dirty="0" smtClean="0"/>
              <a:t>ventuell mehr Raum schaffen da es oft zu </a:t>
            </a:r>
            <a:r>
              <a:rPr lang="de-DE" sz="1300" smtClean="0"/>
              <a:t>laut ist</a:t>
            </a:r>
            <a:endParaRPr lang="de-DE" sz="1300" dirty="0" smtClean="0"/>
          </a:p>
          <a:p>
            <a:pPr marL="285750" indent="-28575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300" dirty="0"/>
              <a:t>v</a:t>
            </a:r>
            <a:r>
              <a:rPr lang="de-DE" sz="1300" dirty="0" smtClean="0"/>
              <a:t>ielen Dank</a:t>
            </a:r>
          </a:p>
          <a:p>
            <a:pPr marL="285750" indent="-28575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300" dirty="0"/>
              <a:t>g</a:t>
            </a:r>
            <a:r>
              <a:rPr lang="de-DE" sz="1300" dirty="0" smtClean="0"/>
              <a:t>emeinsame Gruppenaktionen an wechselnden Tagen</a:t>
            </a:r>
          </a:p>
          <a:p>
            <a:pPr marL="285750" indent="-28575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300" dirty="0"/>
              <a:t>w</a:t>
            </a:r>
            <a:r>
              <a:rPr lang="de-DE" sz="1300" dirty="0" smtClean="0"/>
              <a:t>eiter so</a:t>
            </a:r>
          </a:p>
          <a:p>
            <a:pPr marL="285750" indent="-28575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300" dirty="0"/>
              <a:t>e</a:t>
            </a:r>
            <a:r>
              <a:rPr lang="de-DE" sz="1300" dirty="0" smtClean="0"/>
              <a:t>s wird toll auf die Wünsche von uns Eltern eingegangen</a:t>
            </a:r>
          </a:p>
          <a:p>
            <a:pPr marL="285750" indent="-28575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300" dirty="0"/>
              <a:t>f</a:t>
            </a:r>
            <a:r>
              <a:rPr lang="de-DE" sz="1300" dirty="0" smtClean="0"/>
              <a:t>lexible Buchungszeiten sind super</a:t>
            </a:r>
          </a:p>
          <a:p>
            <a:pPr marL="285750" indent="-28575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300" dirty="0" smtClean="0"/>
              <a:t>Räumlichkeiten sind zu beengt</a:t>
            </a:r>
          </a:p>
          <a:p>
            <a:pPr marL="285750" indent="-28575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300" dirty="0"/>
              <a:t>d</a:t>
            </a:r>
            <a:r>
              <a:rPr lang="de-DE" sz="1300" dirty="0" smtClean="0"/>
              <a:t>ie Betreuung empfinden wir als herzlich und gut</a:t>
            </a:r>
          </a:p>
          <a:p>
            <a:pPr marL="285750" indent="-28575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300" dirty="0"/>
              <a:t>n</a:t>
            </a:r>
            <a:r>
              <a:rPr lang="de-DE" sz="1300" dirty="0" smtClean="0"/>
              <a:t>euer Raum nicht optimal -&gt; Temperatur</a:t>
            </a:r>
          </a:p>
          <a:p>
            <a:pPr>
              <a:spcBef>
                <a:spcPts val="600"/>
              </a:spcBef>
              <a:buClr>
                <a:schemeClr val="accent2"/>
              </a:buClr>
            </a:pPr>
            <a:endParaRPr lang="de-DE" sz="1300" b="1" dirty="0" smtClean="0">
              <a:solidFill>
                <a:srgbClr val="C59EE2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416844" y="5624926"/>
            <a:ext cx="36132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</a:pPr>
            <a:r>
              <a:rPr lang="de-DE" sz="1500" b="1" u="sng" dirty="0">
                <a:solidFill>
                  <a:schemeClr val="accent4"/>
                </a:solidFill>
                <a:sym typeface="Wingdings" panose="05000000000000000000" pitchFamily="2" charset="2"/>
              </a:rPr>
              <a:t>Was wir noch sagen </a:t>
            </a:r>
            <a:r>
              <a:rPr lang="de-DE" sz="1500" b="1" u="sng" dirty="0" smtClean="0">
                <a:solidFill>
                  <a:schemeClr val="accent4"/>
                </a:solidFill>
                <a:sym typeface="Wingdings" panose="05000000000000000000" pitchFamily="2" charset="2"/>
              </a:rPr>
              <a:t>wollten</a:t>
            </a:r>
            <a:r>
              <a:rPr lang="de-DE" sz="1500" b="1" dirty="0" smtClean="0">
                <a:solidFill>
                  <a:schemeClr val="accent4"/>
                </a:solidFill>
                <a:sym typeface="Wingdings" panose="05000000000000000000" pitchFamily="2" charset="2"/>
              </a:rPr>
              <a:t>:</a:t>
            </a:r>
          </a:p>
          <a:p>
            <a:pPr algn="ctr">
              <a:spcBef>
                <a:spcPts val="600"/>
              </a:spcBef>
              <a:buClr>
                <a:schemeClr val="accent2"/>
              </a:buClr>
            </a:pPr>
            <a:r>
              <a:rPr lang="de-DE" sz="1500" b="1" dirty="0" smtClean="0"/>
              <a:t>Vielen </a:t>
            </a:r>
            <a:r>
              <a:rPr lang="de-DE" sz="1500" b="1" dirty="0"/>
              <a:t>Dank für </a:t>
            </a:r>
            <a:r>
              <a:rPr lang="de-DE" sz="1500" b="1" dirty="0" smtClean="0"/>
              <a:t>das positive </a:t>
            </a:r>
            <a:r>
              <a:rPr lang="de-DE" sz="1500" b="1" dirty="0"/>
              <a:t>Feedback und die tolle Zusammenarbeit </a:t>
            </a:r>
            <a:r>
              <a:rPr lang="de-DE" sz="1500" b="1" dirty="0">
                <a:sym typeface="Wingdings" panose="05000000000000000000" pitchFamily="2" charset="2"/>
              </a:rPr>
              <a:t></a:t>
            </a:r>
            <a:endParaRPr lang="de-DE" sz="1500" b="1" dirty="0"/>
          </a:p>
        </p:txBody>
      </p:sp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584411"/>
              </p:ext>
            </p:extLst>
          </p:nvPr>
        </p:nvGraphicFramePr>
        <p:xfrm>
          <a:off x="640436" y="1199766"/>
          <a:ext cx="3773557" cy="2606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Diagramm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631936"/>
              </p:ext>
            </p:extLst>
          </p:nvPr>
        </p:nvGraphicFramePr>
        <p:xfrm>
          <a:off x="1213283" y="4112854"/>
          <a:ext cx="2627864" cy="2391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198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6"/>
          <p:cNvSpPr txBox="1">
            <a:spLocks/>
          </p:cNvSpPr>
          <p:nvPr/>
        </p:nvSpPr>
        <p:spPr>
          <a:xfrm>
            <a:off x="292609" y="5952604"/>
            <a:ext cx="4338879" cy="726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Wingdings 3" charset="2"/>
              <a:buNone/>
            </a:pPr>
            <a:endParaRPr lang="de-DE" sz="1100" dirty="0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937841"/>
              </p:ext>
            </p:extLst>
          </p:nvPr>
        </p:nvGraphicFramePr>
        <p:xfrm>
          <a:off x="674411" y="636104"/>
          <a:ext cx="3132276" cy="220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2773017" y="1928191"/>
            <a:ext cx="3975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smtClean="0"/>
              <a:t>28</a:t>
            </a:r>
            <a:endParaRPr lang="de-DE" sz="13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1311965" y="2220579"/>
            <a:ext cx="3180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smtClean="0"/>
              <a:t>0</a:t>
            </a:r>
            <a:endParaRPr lang="de-DE" sz="1300" b="1" dirty="0"/>
          </a:p>
        </p:txBody>
      </p:sp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012937"/>
              </p:ext>
            </p:extLst>
          </p:nvPr>
        </p:nvGraphicFramePr>
        <p:xfrm>
          <a:off x="456000" y="3455048"/>
          <a:ext cx="3634409" cy="2678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718953"/>
              </p:ext>
            </p:extLst>
          </p:nvPr>
        </p:nvGraphicFramePr>
        <p:xfrm>
          <a:off x="5718313" y="467139"/>
          <a:ext cx="3316357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6132443" y="2295939"/>
            <a:ext cx="40750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smtClean="0"/>
              <a:t>27</a:t>
            </a:r>
            <a:endParaRPr lang="de-DE" sz="13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7215809" y="2842591"/>
            <a:ext cx="3279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smtClean="0"/>
              <a:t>1</a:t>
            </a:r>
            <a:endParaRPr lang="de-DE" sz="13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8249476" y="2842591"/>
            <a:ext cx="26835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smtClean="0"/>
              <a:t>0</a:t>
            </a:r>
            <a:endParaRPr lang="de-DE" sz="1300" b="1" dirty="0"/>
          </a:p>
        </p:txBody>
      </p:sp>
      <p:graphicFrame>
        <p:nvGraphicFramePr>
          <p:cNvPr id="16" name="Diagram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303128"/>
              </p:ext>
            </p:extLst>
          </p:nvPr>
        </p:nvGraphicFramePr>
        <p:xfrm>
          <a:off x="5416826" y="3918768"/>
          <a:ext cx="3995531" cy="2581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6087716" y="5548927"/>
            <a:ext cx="49695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smtClean="0"/>
              <a:t>13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379804" y="5695121"/>
            <a:ext cx="4422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smtClean="0"/>
              <a:t>7</a:t>
            </a:r>
            <a:endParaRPr lang="de-DE" sz="13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8612255" y="5841315"/>
            <a:ext cx="228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smtClean="0"/>
              <a:t>0</a:t>
            </a:r>
            <a:endParaRPr lang="de-DE" sz="1300" b="1" dirty="0"/>
          </a:p>
        </p:txBody>
      </p:sp>
    </p:spTree>
    <p:extLst>
      <p:ext uri="{BB962C8B-B14F-4D97-AF65-F5344CB8AC3E}">
        <p14:creationId xmlns:p14="http://schemas.microsoft.com/office/powerpoint/2010/main" val="353317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363285"/>
              </p:ext>
            </p:extLst>
          </p:nvPr>
        </p:nvGraphicFramePr>
        <p:xfrm>
          <a:off x="680830" y="420165"/>
          <a:ext cx="3369365" cy="2800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143000" y="2193655"/>
            <a:ext cx="3578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smtClean="0"/>
              <a:t>12</a:t>
            </a:r>
            <a:endParaRPr lang="de-DE" sz="13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176670" y="2193655"/>
            <a:ext cx="37768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smtClean="0"/>
              <a:t>11</a:t>
            </a:r>
            <a:endParaRPr lang="de-DE" sz="13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3289855" y="2486043"/>
            <a:ext cx="12920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smtClean="0"/>
              <a:t>4</a:t>
            </a:r>
            <a:endParaRPr lang="de-DE" sz="1300" b="1" dirty="0"/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287329"/>
              </p:ext>
            </p:extLst>
          </p:nvPr>
        </p:nvGraphicFramePr>
        <p:xfrm>
          <a:off x="688699" y="3730602"/>
          <a:ext cx="3353628" cy="2674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613568"/>
              </p:ext>
            </p:extLst>
          </p:nvPr>
        </p:nvGraphicFramePr>
        <p:xfrm>
          <a:off x="5874025" y="3458817"/>
          <a:ext cx="3419062" cy="2970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6500190" y="5049078"/>
            <a:ext cx="42738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smtClean="0"/>
              <a:t>17</a:t>
            </a:r>
            <a:endParaRPr lang="de-DE" sz="13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7235687" y="5195272"/>
            <a:ext cx="41744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smtClean="0"/>
              <a:t>11</a:t>
            </a:r>
            <a:endParaRPr lang="de-DE" sz="13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8001000" y="5814391"/>
            <a:ext cx="2385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smtClean="0"/>
              <a:t>0</a:t>
            </a:r>
            <a:endParaRPr lang="de-DE" sz="13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8756374" y="5814391"/>
            <a:ext cx="21866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smtClean="0"/>
              <a:t>0</a:t>
            </a:r>
            <a:endParaRPr lang="de-DE" sz="1300" b="1" dirty="0"/>
          </a:p>
        </p:txBody>
      </p:sp>
      <p:graphicFrame>
        <p:nvGraphicFramePr>
          <p:cNvPr id="15" name="Diagramm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2781838"/>
              </p:ext>
            </p:extLst>
          </p:nvPr>
        </p:nvGraphicFramePr>
        <p:xfrm>
          <a:off x="5590759" y="427382"/>
          <a:ext cx="3925957" cy="2763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6142383" y="2037522"/>
            <a:ext cx="35780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smtClean="0"/>
              <a:t>24</a:t>
            </a:r>
            <a:endParaRPr lang="de-DE" sz="13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8030817" y="2632237"/>
            <a:ext cx="2087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smtClean="0"/>
              <a:t>0</a:t>
            </a:r>
            <a:endParaRPr lang="de-DE" sz="1300" b="1" dirty="0"/>
          </a:p>
        </p:txBody>
      </p:sp>
    </p:spTree>
    <p:extLst>
      <p:ext uri="{BB962C8B-B14F-4D97-AF65-F5344CB8AC3E}">
        <p14:creationId xmlns:p14="http://schemas.microsoft.com/office/powerpoint/2010/main" val="12638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279</Words>
  <Application>Microsoft Office PowerPoint</Application>
  <PresentationFormat>A4-Papier (210x297 mm)</PresentationFormat>
  <Paragraphs>75</Paragraphs>
  <Slides>4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Wingdings 3</vt:lpstr>
      <vt:lpstr>office theme</vt:lpstr>
      <vt:lpstr>Mittagsbetreuung 1 Hebertshausen  Elternfragebogen  Auswertung  für das Betreuungsjahr 2015/2016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Elternfragebogen für das Hortjahr 2012/2013</dc:title>
  <dc:creator>Christina Orthofer</dc:creator>
  <cp:lastModifiedBy>Kornelia Stark</cp:lastModifiedBy>
  <cp:revision>89</cp:revision>
  <cp:lastPrinted>2016-01-22T08:02:53Z</cp:lastPrinted>
  <dcterms:created xsi:type="dcterms:W3CDTF">2013-10-09T09:41:01Z</dcterms:created>
  <dcterms:modified xsi:type="dcterms:W3CDTF">2017-01-19T10:38:29Z</dcterms:modified>
</cp:coreProperties>
</file>