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290" r:id="rId2"/>
    <p:sldId id="256" r:id="rId3"/>
    <p:sldId id="258" r:id="rId4"/>
    <p:sldId id="291" r:id="rId5"/>
    <p:sldId id="378" r:id="rId6"/>
    <p:sldId id="379" r:id="rId7"/>
    <p:sldId id="381" r:id="rId8"/>
    <p:sldId id="382" r:id="rId9"/>
    <p:sldId id="383" r:id="rId10"/>
    <p:sldId id="384" r:id="rId11"/>
    <p:sldId id="385" r:id="rId12"/>
    <p:sldId id="386" r:id="rId13"/>
    <p:sldId id="387" r:id="rId14"/>
    <p:sldId id="260" r:id="rId15"/>
    <p:sldId id="406" r:id="rId16"/>
    <p:sldId id="341" r:id="rId17"/>
    <p:sldId id="374" r:id="rId18"/>
    <p:sldId id="389" r:id="rId19"/>
    <p:sldId id="391" r:id="rId20"/>
    <p:sldId id="426" r:id="rId21"/>
    <p:sldId id="390" r:id="rId22"/>
    <p:sldId id="392" r:id="rId23"/>
    <p:sldId id="397" r:id="rId24"/>
    <p:sldId id="410" r:id="rId25"/>
    <p:sldId id="411" r:id="rId26"/>
    <p:sldId id="412" r:id="rId27"/>
    <p:sldId id="388" r:id="rId28"/>
    <p:sldId id="430" r:id="rId29"/>
    <p:sldId id="280" r:id="rId30"/>
    <p:sldId id="365" r:id="rId31"/>
    <p:sldId id="373" r:id="rId32"/>
    <p:sldId id="346" r:id="rId33"/>
    <p:sldId id="394" r:id="rId34"/>
    <p:sldId id="395" r:id="rId35"/>
    <p:sldId id="350" r:id="rId36"/>
    <p:sldId id="281" r:id="rId37"/>
    <p:sldId id="393" r:id="rId38"/>
    <p:sldId id="420" r:id="rId39"/>
    <p:sldId id="421" r:id="rId40"/>
    <p:sldId id="422" r:id="rId41"/>
    <p:sldId id="435" r:id="rId42"/>
    <p:sldId id="436" r:id="rId43"/>
    <p:sldId id="437" r:id="rId44"/>
    <p:sldId id="282" r:id="rId45"/>
    <p:sldId id="348" r:id="rId46"/>
    <p:sldId id="418" r:id="rId47"/>
    <p:sldId id="419" r:id="rId48"/>
    <p:sldId id="396" r:id="rId49"/>
    <p:sldId id="398" r:id="rId50"/>
    <p:sldId id="408" r:id="rId51"/>
    <p:sldId id="399" r:id="rId52"/>
    <p:sldId id="407" r:id="rId53"/>
    <p:sldId id="409" r:id="rId54"/>
    <p:sldId id="428" r:id="rId55"/>
    <p:sldId id="429" r:id="rId56"/>
    <p:sldId id="405" r:id="rId57"/>
    <p:sldId id="424" r:id="rId58"/>
    <p:sldId id="423" r:id="rId59"/>
    <p:sldId id="400" r:id="rId60"/>
    <p:sldId id="401" r:id="rId61"/>
    <p:sldId id="402" r:id="rId62"/>
    <p:sldId id="403" r:id="rId63"/>
    <p:sldId id="417" r:id="rId64"/>
    <p:sldId id="416" r:id="rId65"/>
    <p:sldId id="404" r:id="rId66"/>
    <p:sldId id="414" r:id="rId67"/>
    <p:sldId id="427" r:id="rId68"/>
    <p:sldId id="284" r:id="rId69"/>
    <p:sldId id="337" r:id="rId70"/>
    <p:sldId id="413" r:id="rId71"/>
    <p:sldId id="351" r:id="rId72"/>
    <p:sldId id="353" r:id="rId73"/>
    <p:sldId id="266" r:id="rId74"/>
    <p:sldId id="425" r:id="rId75"/>
    <p:sldId id="278" r:id="rId76"/>
    <p:sldId id="287" r:id="rId77"/>
    <p:sldId id="288" r:id="rId78"/>
    <p:sldId id="415" r:id="rId79"/>
    <p:sldId id="289" r:id="rId80"/>
  </p:sldIdLst>
  <p:sldSz cx="12192000" cy="6858000"/>
  <p:notesSz cx="6797675" cy="992505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8" autoAdjust="0"/>
    <p:restoredTop sz="93983" autoAdjust="0"/>
  </p:normalViewPr>
  <p:slideViewPr>
    <p:cSldViewPr snapToGrid="0">
      <p:cViewPr varScale="1">
        <p:scale>
          <a:sx n="131" d="100"/>
          <a:sy n="131" d="100"/>
        </p:scale>
        <p:origin x="312" y="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8316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9" y="0"/>
            <a:ext cx="2946400" cy="498316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r">
              <a:defRPr sz="1200"/>
            </a:lvl1pPr>
          </a:lstStyle>
          <a:p>
            <a:fld id="{A8D32BCC-3ED6-43B0-8F40-559F6EC83847}" type="datetimeFigureOut">
              <a:rPr lang="de-DE" smtClean="0"/>
              <a:t>29.01.2024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7" tIns="45708" rIns="91417" bIns="45708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2" y="4776848"/>
            <a:ext cx="5438775" cy="3907175"/>
          </a:xfrm>
          <a:prstGeom prst="rect">
            <a:avLst/>
          </a:prstGeom>
        </p:spPr>
        <p:txBody>
          <a:bodyPr vert="horz" lIns="91417" tIns="45708" rIns="91417" bIns="45708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6736"/>
            <a:ext cx="2946400" cy="498316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9" y="9426736"/>
            <a:ext cx="2946400" cy="498316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r">
              <a:defRPr sz="1200"/>
            </a:lvl1pPr>
          </a:lstStyle>
          <a:p>
            <a:fld id="{2759C2F1-C146-4430-9ECF-9FD3755500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2424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9C2F1-C146-4430-9ECF-9FD3755500F1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2271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1176B-07E9-4AE6-84AC-211735FEF02A}" type="datetimeFigureOut">
              <a:rPr lang="de-DE" smtClean="0"/>
              <a:t>29.01.2024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CF8E-729B-414E-9186-A19E2B0C0A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7211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1176B-07E9-4AE6-84AC-211735FEF02A}" type="datetimeFigureOut">
              <a:rPr lang="de-DE" smtClean="0"/>
              <a:t>29.01.2024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CF8E-729B-414E-9186-A19E2B0C0A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2605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1176B-07E9-4AE6-84AC-211735FEF02A}" type="datetimeFigureOut">
              <a:rPr lang="de-DE" smtClean="0"/>
              <a:t>29.01.2024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CF8E-729B-414E-9186-A19E2B0C0A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1951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1176B-07E9-4AE6-84AC-211735FEF02A}" type="datetimeFigureOut">
              <a:rPr lang="de-DE" smtClean="0"/>
              <a:t>29.01.2024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CF8E-729B-414E-9186-A19E2B0C0A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538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1176B-07E9-4AE6-84AC-211735FEF02A}" type="datetimeFigureOut">
              <a:rPr lang="de-DE" smtClean="0"/>
              <a:t>29.01.2024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CF8E-729B-414E-9186-A19E2B0C0A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2523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1176B-07E9-4AE6-84AC-211735FEF02A}" type="datetimeFigureOut">
              <a:rPr lang="de-DE" smtClean="0"/>
              <a:t>29.01.2024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CF8E-729B-414E-9186-A19E2B0C0A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1795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1176B-07E9-4AE6-84AC-211735FEF02A}" type="datetimeFigureOut">
              <a:rPr lang="de-DE" smtClean="0"/>
              <a:t>29.01.2024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CF8E-729B-414E-9186-A19E2B0C0A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2202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1176B-07E9-4AE6-84AC-211735FEF02A}" type="datetimeFigureOut">
              <a:rPr lang="de-DE" smtClean="0"/>
              <a:t>29.01.2024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CF8E-729B-414E-9186-A19E2B0C0A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553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1176B-07E9-4AE6-84AC-211735FEF02A}" type="datetimeFigureOut">
              <a:rPr lang="de-DE" smtClean="0"/>
              <a:t>29.01.2024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CF8E-729B-414E-9186-A19E2B0C0A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4826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1176B-07E9-4AE6-84AC-211735FEF02A}" type="datetimeFigureOut">
              <a:rPr lang="de-DE" smtClean="0"/>
              <a:t>29.01.2024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CF8E-729B-414E-9186-A19E2B0C0A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4603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1176B-07E9-4AE6-84AC-211735FEF02A}" type="datetimeFigureOut">
              <a:rPr lang="de-DE" smtClean="0"/>
              <a:t>29.01.2024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CF8E-729B-414E-9186-A19E2B0C0A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3968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1176B-07E9-4AE6-84AC-211735FEF02A}" type="datetimeFigureOut">
              <a:rPr lang="de-DE" smtClean="0"/>
              <a:t>29.01.2024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DCF8E-729B-414E-9186-A19E2B0C0A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377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ue-holzschleiferei.de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645" y="-129135"/>
            <a:ext cx="7274446" cy="750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9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 noChangeArrowheads="1"/>
          </p:cNvSpPr>
          <p:nvPr>
            <p:ph type="title"/>
          </p:nvPr>
        </p:nvSpPr>
        <p:spPr>
          <a:xfrm>
            <a:off x="177800" y="1583267"/>
            <a:ext cx="10560051" cy="759884"/>
          </a:xfrm>
        </p:spPr>
        <p:txBody>
          <a:bodyPr/>
          <a:lstStyle/>
          <a:p>
            <a:r>
              <a:rPr lang="de-DE" altLang="de-DE" smtClean="0"/>
              <a:t>Deliktsfelder 2022</a:t>
            </a:r>
          </a:p>
        </p:txBody>
      </p:sp>
      <p:sp>
        <p:nvSpPr>
          <p:cNvPr id="13315" name="Inhaltsplatzhalter 2"/>
          <p:cNvSpPr>
            <a:spLocks noGrp="1" noChangeArrowheads="1"/>
          </p:cNvSpPr>
          <p:nvPr>
            <p:ph idx="1"/>
          </p:nvPr>
        </p:nvSpPr>
        <p:spPr>
          <a:xfrm>
            <a:off x="258233" y="2861733"/>
            <a:ext cx="10560051" cy="357505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altLang="de-DE" smtClean="0"/>
              <a:t>Gewalt gegen Personen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altLang="de-DE" b="1" smtClean="0"/>
              <a:t>12</a:t>
            </a:r>
            <a:r>
              <a:rPr lang="de-DE" altLang="de-DE" smtClean="0"/>
              <a:t> Körperverletzungen </a:t>
            </a:r>
            <a:r>
              <a:rPr lang="de-DE" altLang="de-DE" sz="2133"/>
              <a:t>(im ges. LKr. 577 Fälle)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altLang="de-DE" b="1" smtClean="0"/>
              <a:t>9</a:t>
            </a:r>
            <a:r>
              <a:rPr lang="de-DE" altLang="de-DE" smtClean="0"/>
              <a:t> Bedrohungen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altLang="de-DE" b="1" smtClean="0"/>
              <a:t>5</a:t>
            </a:r>
            <a:r>
              <a:rPr lang="de-DE" altLang="de-DE" smtClean="0"/>
              <a:t> Beleidigungen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Vortrag/Anlass  -  Autor  -   Datum  -  Ort </a:t>
            </a:r>
          </a:p>
        </p:txBody>
      </p:sp>
      <p:sp>
        <p:nvSpPr>
          <p:cNvPr id="13317" name="Foliennummernplatzhalter 4"/>
          <p:cNvSpPr>
            <a:spLocks noGrp="1" noChangeArrowheads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43DB461-9966-4D42-B1D1-E6DE2FD93117}" type="slidenum">
              <a:rPr lang="de-DE" altLang="de-DE"/>
              <a:pPr/>
              <a:t>10</a:t>
            </a:fld>
            <a:r>
              <a:rPr lang="de-DE" altLang="de-DE"/>
              <a:t> 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904" y="269855"/>
            <a:ext cx="1991096" cy="205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5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 noChangeArrowheads="1"/>
          </p:cNvSpPr>
          <p:nvPr>
            <p:ph type="title"/>
          </p:nvPr>
        </p:nvSpPr>
        <p:spPr>
          <a:xfrm>
            <a:off x="177800" y="1583267"/>
            <a:ext cx="10560051" cy="759884"/>
          </a:xfrm>
        </p:spPr>
        <p:txBody>
          <a:bodyPr/>
          <a:lstStyle/>
          <a:p>
            <a:r>
              <a:rPr lang="de-DE" altLang="de-DE" smtClean="0"/>
              <a:t>Deliktsfelder 2022</a:t>
            </a:r>
          </a:p>
        </p:txBody>
      </p:sp>
      <p:sp>
        <p:nvSpPr>
          <p:cNvPr id="14339" name="Inhaltsplatzhalter 2"/>
          <p:cNvSpPr>
            <a:spLocks noGrp="1" noChangeArrowheads="1"/>
          </p:cNvSpPr>
          <p:nvPr>
            <p:ph idx="1"/>
          </p:nvPr>
        </p:nvSpPr>
        <p:spPr>
          <a:xfrm>
            <a:off x="177800" y="2849034"/>
            <a:ext cx="10560051" cy="358775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altLang="de-DE" smtClean="0"/>
              <a:t>Sexualdelikte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altLang="de-DE" b="1" smtClean="0"/>
              <a:t>6</a:t>
            </a:r>
            <a:r>
              <a:rPr lang="de-DE" altLang="de-DE" smtClean="0"/>
              <a:t> Fälle insgesamt </a:t>
            </a:r>
            <a:r>
              <a:rPr lang="de-DE" altLang="de-DE" sz="2133"/>
              <a:t>(im ges. LKr. 206 Fälle)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mtClean="0"/>
              <a:t>3 x Besitz / Verbreitung von Pornographie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mtClean="0"/>
              <a:t>3 x sexueller Missbrauch von Kindern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altLang="de-DE" smtClean="0"/>
              <a:t>0 x sex. Übergriff / sex. Nötigung / Vergewaltigung</a:t>
            </a:r>
          </a:p>
          <a:p>
            <a:pPr lvl="1">
              <a:buFont typeface="Arial" panose="020B0604020202020204" pitchFamily="34" charset="0"/>
              <a:buChar char="•"/>
            </a:pPr>
            <a:endParaRPr lang="de-DE" altLang="de-DE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Vortrag/Anlass  -  Autor  -   Datum  -  Ort </a:t>
            </a:r>
          </a:p>
        </p:txBody>
      </p:sp>
      <p:sp>
        <p:nvSpPr>
          <p:cNvPr id="14341" name="Foliennummernplatzhalter 4"/>
          <p:cNvSpPr>
            <a:spLocks noGrp="1" noChangeArrowheads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61356639-BD29-4941-9931-20A036801072}" type="slidenum">
              <a:rPr lang="de-DE" altLang="de-DE"/>
              <a:pPr/>
              <a:t>11</a:t>
            </a:fld>
            <a:r>
              <a:rPr lang="de-DE" altLang="de-DE"/>
              <a:t> 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904" y="269855"/>
            <a:ext cx="1991096" cy="205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5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 noChangeArrowheads="1"/>
          </p:cNvSpPr>
          <p:nvPr>
            <p:ph type="title"/>
          </p:nvPr>
        </p:nvSpPr>
        <p:spPr>
          <a:xfrm>
            <a:off x="177800" y="1583267"/>
            <a:ext cx="10560051" cy="759884"/>
          </a:xfrm>
        </p:spPr>
        <p:txBody>
          <a:bodyPr/>
          <a:lstStyle/>
          <a:p>
            <a:r>
              <a:rPr lang="de-DE" altLang="de-DE" smtClean="0"/>
              <a:t>Deliktsfelder 2022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7800" y="2343151"/>
            <a:ext cx="10560051" cy="3996267"/>
          </a:xfrm>
        </p:spPr>
        <p:txBody>
          <a:bodyPr/>
          <a:lstStyle/>
          <a:p>
            <a:pPr>
              <a:defRPr/>
            </a:pPr>
            <a:r>
              <a:rPr lang="de-DE" dirty="0"/>
              <a:t>Eigentums- und Vermögensdelikte </a:t>
            </a:r>
          </a:p>
          <a:p>
            <a:pPr lvl="1">
              <a:defRPr/>
            </a:pPr>
            <a:r>
              <a:rPr lang="de-DE" b="1" dirty="0"/>
              <a:t>49</a:t>
            </a:r>
            <a:r>
              <a:rPr lang="de-DE" dirty="0"/>
              <a:t> Diebstähle </a:t>
            </a:r>
            <a:r>
              <a:rPr lang="de-DE" sz="2133" dirty="0"/>
              <a:t>(im ges. </a:t>
            </a:r>
            <a:r>
              <a:rPr lang="de-DE" sz="2133" dirty="0" err="1"/>
              <a:t>LKr</a:t>
            </a:r>
            <a:r>
              <a:rPr lang="de-DE" sz="2133" dirty="0"/>
              <a:t>. 1.069 Fälle)</a:t>
            </a:r>
          </a:p>
          <a:p>
            <a:pPr lvl="2">
              <a:defRPr/>
            </a:pPr>
            <a:r>
              <a:rPr lang="de-DE" dirty="0"/>
              <a:t>1 x Wohnungseinbruchsdiebstahl</a:t>
            </a:r>
          </a:p>
          <a:p>
            <a:pPr lvl="2">
              <a:defRPr/>
            </a:pPr>
            <a:r>
              <a:rPr lang="de-DE" dirty="0"/>
              <a:t>2 x sonstiger Diebstahl aus Wohnung</a:t>
            </a:r>
          </a:p>
          <a:p>
            <a:pPr lvl="2">
              <a:defRPr/>
            </a:pPr>
            <a:r>
              <a:rPr lang="de-DE" dirty="0"/>
              <a:t>1 x Pkw-Diebstahl</a:t>
            </a:r>
          </a:p>
          <a:p>
            <a:pPr lvl="2">
              <a:defRPr/>
            </a:pPr>
            <a:r>
              <a:rPr lang="de-DE" dirty="0"/>
              <a:t>6 x Diebstahl aus Kfz o. von Kfz-Teilen</a:t>
            </a:r>
          </a:p>
          <a:p>
            <a:pPr lvl="2">
              <a:defRPr/>
            </a:pPr>
            <a:r>
              <a:rPr lang="de-DE" dirty="0"/>
              <a:t>15 x Fahrraddiebstahl </a:t>
            </a:r>
          </a:p>
          <a:p>
            <a:pPr lvl="2">
              <a:defRPr/>
            </a:pPr>
            <a:r>
              <a:rPr lang="de-DE" dirty="0"/>
              <a:t> 0 x Ladendiebstahl</a:t>
            </a:r>
          </a:p>
          <a:p>
            <a:pPr lvl="1">
              <a:defRPr/>
            </a:pPr>
            <a:r>
              <a:rPr lang="de-DE" b="1" dirty="0"/>
              <a:t>23</a:t>
            </a:r>
            <a:r>
              <a:rPr lang="de-DE" dirty="0"/>
              <a:t> Betrugsdelikte / </a:t>
            </a:r>
            <a:r>
              <a:rPr lang="de-DE" dirty="0" err="1"/>
              <a:t>Leistungserschleichungen</a:t>
            </a:r>
            <a:endParaRPr lang="de-DE" dirty="0"/>
          </a:p>
          <a:p>
            <a:pPr lvl="1">
              <a:defRPr/>
            </a:pPr>
            <a:r>
              <a:rPr lang="de-DE" b="1" dirty="0"/>
              <a:t>4</a:t>
            </a:r>
            <a:r>
              <a:rPr lang="de-DE" dirty="0"/>
              <a:t> Unterschlagungen</a:t>
            </a:r>
          </a:p>
          <a:p>
            <a:pPr lvl="2">
              <a:defRPr/>
            </a:pPr>
            <a:endParaRPr lang="de-DE" dirty="0"/>
          </a:p>
          <a:p>
            <a:pPr marL="914377" lvl="2" indent="0">
              <a:buNone/>
              <a:defRPr/>
            </a:pPr>
            <a:endParaRPr lang="de-DE" dirty="0"/>
          </a:p>
          <a:p>
            <a:pPr marL="914377" lvl="2" indent="0">
              <a:buNone/>
              <a:defRPr/>
            </a:pPr>
            <a:endParaRPr lang="de-DE" dirty="0"/>
          </a:p>
          <a:p>
            <a:pPr marL="914377" lvl="2" indent="0">
              <a:buNone/>
              <a:defRPr/>
            </a:pPr>
            <a:endParaRPr lang="de-DE" dirty="0"/>
          </a:p>
          <a:p>
            <a:pPr marL="914377" lvl="2" indent="0">
              <a:buNone/>
              <a:defRPr/>
            </a:pPr>
            <a:endParaRPr lang="de-DE" dirty="0"/>
          </a:p>
          <a:p>
            <a:pPr marL="457189" lvl="1" indent="0">
              <a:buNone/>
              <a:defRPr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Vortrag/Anlass  -  Autor  -   Datum  -  Ort </a:t>
            </a:r>
          </a:p>
        </p:txBody>
      </p:sp>
      <p:sp>
        <p:nvSpPr>
          <p:cNvPr id="15365" name="Foliennummernplatzhalter 4"/>
          <p:cNvSpPr>
            <a:spLocks noGrp="1" noChangeArrowheads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48635DA-FFAE-4A74-B861-AEBBB2F314EE}" type="slidenum">
              <a:rPr lang="de-DE" altLang="de-DE"/>
              <a:pPr/>
              <a:t>12</a:t>
            </a:fld>
            <a:r>
              <a:rPr lang="de-DE" altLang="de-DE"/>
              <a:t> 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904" y="269855"/>
            <a:ext cx="1991096" cy="205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5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 noChangeArrowheads="1"/>
          </p:cNvSpPr>
          <p:nvPr>
            <p:ph type="title"/>
          </p:nvPr>
        </p:nvSpPr>
        <p:spPr>
          <a:xfrm>
            <a:off x="177800" y="1583267"/>
            <a:ext cx="10560051" cy="759884"/>
          </a:xfrm>
        </p:spPr>
        <p:txBody>
          <a:bodyPr/>
          <a:lstStyle/>
          <a:p>
            <a:r>
              <a:rPr lang="de-DE" altLang="de-DE" smtClean="0"/>
              <a:t>Deliktsfelder 2022</a:t>
            </a:r>
          </a:p>
        </p:txBody>
      </p:sp>
      <p:sp>
        <p:nvSpPr>
          <p:cNvPr id="16387" name="Inhaltsplatzhalter 2"/>
          <p:cNvSpPr>
            <a:spLocks noGrp="1" noChangeArrowheads="1"/>
          </p:cNvSpPr>
          <p:nvPr>
            <p:ph idx="1"/>
          </p:nvPr>
        </p:nvSpPr>
        <p:spPr>
          <a:xfrm>
            <a:off x="177800" y="2849034"/>
            <a:ext cx="10560051" cy="358775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altLang="de-DE" dirty="0" smtClean="0"/>
              <a:t>Sonstige Delikte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altLang="de-DE" b="1" dirty="0" smtClean="0"/>
              <a:t>9</a:t>
            </a:r>
            <a:r>
              <a:rPr lang="de-DE" altLang="de-DE" dirty="0" smtClean="0"/>
              <a:t> x Sachbeschädigung (davon 6 x an Kfz)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altLang="de-DE" b="1" dirty="0" smtClean="0"/>
              <a:t>1</a:t>
            </a:r>
            <a:r>
              <a:rPr lang="de-DE" altLang="de-DE" dirty="0" smtClean="0"/>
              <a:t> x Hausfriedensbruch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altLang="de-DE" b="1" dirty="0" smtClean="0"/>
              <a:t>2</a:t>
            </a:r>
            <a:r>
              <a:rPr lang="de-DE" altLang="de-DE" dirty="0" smtClean="0"/>
              <a:t>  Rauschgiftdelikte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altLang="de-DE" b="1" dirty="0" smtClean="0"/>
              <a:t>1</a:t>
            </a:r>
            <a:r>
              <a:rPr lang="de-DE" altLang="de-DE" dirty="0" smtClean="0"/>
              <a:t> x Waffengesetz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altLang="de-DE" b="1" dirty="0" smtClean="0"/>
              <a:t>1</a:t>
            </a:r>
            <a:r>
              <a:rPr lang="de-DE" altLang="de-DE" dirty="0" smtClean="0"/>
              <a:t> x Sprengstoffgesetz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Vortrag/Anlass  -  Autor  -   Datum  -  Ort </a:t>
            </a:r>
          </a:p>
        </p:txBody>
      </p:sp>
      <p:sp>
        <p:nvSpPr>
          <p:cNvPr id="16389" name="Foliennummernplatzhalter 4"/>
          <p:cNvSpPr>
            <a:spLocks noGrp="1" noChangeArrowheads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FDAD916-1B44-4993-95F2-B43A13B09613}" type="slidenum">
              <a:rPr lang="de-DE" altLang="de-DE"/>
              <a:pPr/>
              <a:t>13</a:t>
            </a:fld>
            <a:r>
              <a:rPr lang="de-DE" altLang="de-DE"/>
              <a:t> 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904" y="269855"/>
            <a:ext cx="1991096" cy="205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2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229589" y="611724"/>
            <a:ext cx="9144000" cy="955819"/>
          </a:xfrm>
        </p:spPr>
        <p:txBody>
          <a:bodyPr>
            <a:normAutofit/>
          </a:bodyPr>
          <a:lstStyle/>
          <a:p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Haushalt 2023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00267" y="1394596"/>
            <a:ext cx="1105592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 smtClean="0"/>
          </a:p>
          <a:p>
            <a:r>
              <a:rPr lang="de-DE" dirty="0" smtClean="0"/>
              <a:t>Hebesatz A (Land- und Forstwirtschaft)			350 v.H.  	(Seit 2021)</a:t>
            </a:r>
          </a:p>
          <a:p>
            <a:r>
              <a:rPr lang="de-DE" dirty="0" smtClean="0"/>
              <a:t>Hebesatz B (Grundstücke)				350 v.H. 	(Seit 2021)</a:t>
            </a:r>
          </a:p>
          <a:p>
            <a:r>
              <a:rPr lang="de-DE" dirty="0" smtClean="0"/>
              <a:t>Gewerbesteuer					350 v.H.	(Seit 2021)					</a:t>
            </a:r>
            <a:endParaRPr lang="de-DE" dirty="0"/>
          </a:p>
          <a:p>
            <a:r>
              <a:rPr lang="de-DE" b="1" dirty="0" smtClean="0"/>
              <a:t>Gesamthaushalt 2023:						23,863 Mio. € (+2,122 </a:t>
            </a:r>
            <a:r>
              <a:rPr lang="de-DE" b="1" dirty="0" err="1" smtClean="0"/>
              <a:t>Mio</a:t>
            </a:r>
            <a:r>
              <a:rPr lang="de-DE" b="1" dirty="0" smtClean="0"/>
              <a:t> €)</a:t>
            </a:r>
          </a:p>
          <a:p>
            <a:r>
              <a:rPr lang="de-DE" dirty="0" smtClean="0"/>
              <a:t>Gesamthaushalt 2022:						21,741 Mio. €</a:t>
            </a:r>
          </a:p>
          <a:p>
            <a:endParaRPr lang="de-DE" dirty="0" smtClean="0"/>
          </a:p>
          <a:p>
            <a:r>
              <a:rPr lang="de-DE" dirty="0" smtClean="0"/>
              <a:t>Verwaltungshaushalt: (Ein- und Ausgaben)				13,889 Mio. €  (+664.100 €)</a:t>
            </a:r>
          </a:p>
          <a:p>
            <a:r>
              <a:rPr lang="de-DE" dirty="0" smtClean="0"/>
              <a:t>Vermögenshaushalt: (Ein- und Ausgaben)				  9,973 Mio. €  (+1,457 </a:t>
            </a:r>
            <a:r>
              <a:rPr lang="de-DE" dirty="0" err="1" smtClean="0"/>
              <a:t>Mio</a:t>
            </a:r>
            <a:r>
              <a:rPr lang="de-DE" dirty="0" smtClean="0"/>
              <a:t> €)</a:t>
            </a:r>
          </a:p>
          <a:p>
            <a:endParaRPr lang="de-DE" dirty="0"/>
          </a:p>
          <a:p>
            <a:r>
              <a:rPr lang="de-DE" dirty="0" smtClean="0"/>
              <a:t>Schuldenstand der Gemeinde (inkl. KU) gesamt:			     geplant:</a:t>
            </a:r>
            <a:r>
              <a:rPr lang="de-DE" dirty="0"/>
              <a:t> </a:t>
            </a:r>
            <a:r>
              <a:rPr lang="de-DE" dirty="0" smtClean="0"/>
              <a:t>	11,278 Mio. €  </a:t>
            </a:r>
          </a:p>
          <a:p>
            <a:r>
              <a:rPr lang="de-DE" dirty="0" smtClean="0"/>
              <a:t>Schuldenstand der Gemeinde (inkl. KU) gesamt: 			tatsächlich:   	  6,55   </a:t>
            </a:r>
            <a:r>
              <a:rPr lang="de-DE" dirty="0" err="1" smtClean="0"/>
              <a:t>Mio</a:t>
            </a:r>
            <a:r>
              <a:rPr lang="de-DE" dirty="0" smtClean="0"/>
              <a:t> € </a:t>
            </a:r>
          </a:p>
          <a:p>
            <a:r>
              <a:rPr lang="de-DE" dirty="0" smtClean="0"/>
              <a:t>Anteil KU 									708.270 €</a:t>
            </a:r>
          </a:p>
          <a:p>
            <a:r>
              <a:rPr lang="de-DE" dirty="0" smtClean="0"/>
              <a:t>Anteil AWE								605.823 € </a:t>
            </a:r>
          </a:p>
          <a:p>
            <a:r>
              <a:rPr lang="de-DE" dirty="0" smtClean="0"/>
              <a:t>Rücklagen zum 31.12.2023							 892,000 € </a:t>
            </a:r>
          </a:p>
          <a:p>
            <a:r>
              <a:rPr lang="de-DE" dirty="0" smtClean="0"/>
              <a:t>Pro Kopf Verschuldung:							978 €/EW</a:t>
            </a:r>
          </a:p>
          <a:p>
            <a:r>
              <a:rPr lang="de-DE" dirty="0" smtClean="0"/>
              <a:t>Pro Kopf Verschuldung Bayern:						2684 €/EW</a:t>
            </a:r>
          </a:p>
          <a:p>
            <a:r>
              <a:rPr lang="de-DE" dirty="0" smtClean="0"/>
              <a:t>Pro Kopf Verschuldung Deutschland:						31514 €/EW	</a:t>
            </a:r>
          </a:p>
        </p:txBody>
      </p:sp>
    </p:spTree>
    <p:extLst>
      <p:ext uri="{BB962C8B-B14F-4D97-AF65-F5344CB8AC3E}">
        <p14:creationId xmlns:p14="http://schemas.microsoft.com/office/powerpoint/2010/main" val="88965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142306" y="67240"/>
            <a:ext cx="9144000" cy="955819"/>
          </a:xfrm>
        </p:spPr>
        <p:txBody>
          <a:bodyPr>
            <a:normAutofit/>
          </a:bodyPr>
          <a:lstStyle/>
          <a:p>
            <a:pPr algn="l"/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Finanzverwaltung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51" y="910516"/>
            <a:ext cx="5939444" cy="395242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28353" y="4804756"/>
            <a:ext cx="99794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87 Vollstreckungsanträge gestellt</a:t>
            </a:r>
          </a:p>
          <a:p>
            <a:endParaRPr lang="de-DE" dirty="0"/>
          </a:p>
          <a:p>
            <a:r>
              <a:rPr lang="de-DE" dirty="0" smtClean="0"/>
              <a:t>831 Hauptanforderungen mussten abgemahnt werden</a:t>
            </a:r>
          </a:p>
          <a:p>
            <a:endParaRPr lang="de-DE" dirty="0"/>
          </a:p>
          <a:p>
            <a:r>
              <a:rPr lang="de-DE" dirty="0" smtClean="0"/>
              <a:t>Enormer Arbeitsaufwand für Personal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154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396"/>
            <a:ext cx="12192000" cy="6955066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109010" y="0"/>
            <a:ext cx="9144000" cy="955819"/>
          </a:xfrm>
        </p:spPr>
        <p:txBody>
          <a:bodyPr>
            <a:normAutofit/>
          </a:bodyPr>
          <a:lstStyle/>
          <a:p>
            <a:pPr algn="l"/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Aus dem Rathaus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62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272463" y="130723"/>
            <a:ext cx="9144000" cy="955819"/>
          </a:xfrm>
        </p:spPr>
        <p:txBody>
          <a:bodyPr>
            <a:normAutofit/>
          </a:bodyPr>
          <a:lstStyle/>
          <a:p>
            <a:pPr algn="l"/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Aus dem Rathaus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scontent-dus1-1.xx.fbcdn.net/v/t39.30808-6/335144948_531991365706408_1526723439356263314_n.jpg?stp=cp6_dst-jpg_p960x960&amp;_nc_cat=111&amp;ccb=1-7&amp;_nc_sid=dd5e9f&amp;_nc_ohc=DVvrX4AXv1wAX8omlnb&amp;_nc_ht=scontent-dus1-1.xx&amp;oh=00_AfC0dWNHdsEnFT1dUEegDV4wal838ShAZY3J37Xkh6cOMg&amp;oe=65ADC6C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03" y="985059"/>
            <a:ext cx="3859183" cy="514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8323006" y="2729753"/>
            <a:ext cx="36897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Kunstausststellung</a:t>
            </a:r>
            <a:r>
              <a:rPr lang="de-DE" dirty="0" smtClean="0"/>
              <a:t> von Anna Kroschewski mit sehr großer Resonanz.</a:t>
            </a:r>
          </a:p>
          <a:p>
            <a:endParaRPr lang="de-DE" dirty="0"/>
          </a:p>
          <a:p>
            <a:r>
              <a:rPr lang="de-DE" dirty="0" smtClean="0"/>
              <a:t>Aktion „Wir verschenken Bäume, ihr pflanzt Sie“</a:t>
            </a:r>
          </a:p>
          <a:p>
            <a:r>
              <a:rPr lang="de-DE" dirty="0" smtClean="0"/>
              <a:t>200 Walnussbäume wurden verschenkt.</a:t>
            </a:r>
          </a:p>
          <a:p>
            <a:endParaRPr lang="de-DE" dirty="0"/>
          </a:p>
          <a:p>
            <a:r>
              <a:rPr lang="de-DE" dirty="0" smtClean="0"/>
              <a:t>Dieses Jahr werden Obstbäume verschenkt. 100 Stück. Apfel, Birne, Zwetschge, Kirsche. Start ab 15.03.2024</a:t>
            </a:r>
          </a:p>
          <a:p>
            <a:endParaRPr lang="de-DE" dirty="0"/>
          </a:p>
        </p:txBody>
      </p:sp>
      <p:pic>
        <p:nvPicPr>
          <p:cNvPr id="8194" name="Picture 2" descr="Keine Fotobeschreibung verfügbar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786" y="985059"/>
            <a:ext cx="3929946" cy="514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78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272463" y="130723"/>
            <a:ext cx="9144000" cy="955819"/>
          </a:xfrm>
        </p:spPr>
        <p:txBody>
          <a:bodyPr>
            <a:normAutofit/>
          </a:bodyPr>
          <a:lstStyle/>
          <a:p>
            <a:pPr algn="l"/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Aus dem Rathaus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239491" y="1086542"/>
            <a:ext cx="46975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Vogelnistkästen und Vogelfutterkästen verschenkt</a:t>
            </a:r>
          </a:p>
          <a:p>
            <a:endParaRPr lang="de-DE" dirty="0"/>
          </a:p>
          <a:p>
            <a:r>
              <a:rPr lang="de-DE" dirty="0" smtClean="0"/>
              <a:t>Auch wieder Brutkästen für Fledermäuse, Schwalben, Eulen montiert. Arten nehmen Nistkästen an. </a:t>
            </a:r>
          </a:p>
          <a:p>
            <a:endParaRPr lang="de-DE" dirty="0"/>
          </a:p>
        </p:txBody>
      </p:sp>
      <p:pic>
        <p:nvPicPr>
          <p:cNvPr id="4098" name="Picture 2" descr="https://scontent-dus1-1.xx.fbcdn.net/v/t39.30808-6/329700886_2309781799193684_8984945023771063233_n.jpg?stp=cp6_dst-jpg_p960x960&amp;_nc_cat=101&amp;ccb=1-7&amp;_nc_sid=dd5e9f&amp;_nc_ohc=8UDgO--q_HcAX8Ej9SI&amp;_nc_ht=scontent-dus1-1.xx&amp;oh=00_AfA9A33Rqqpba5KjftKLXSEdzHbKWMruYf3Z09mQmAWEyA&amp;oe=65AF50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1" y="1134294"/>
            <a:ext cx="3802395" cy="506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ben und Mädchen vom Kindergarten St. Georg läuteten den Christkindlmarkt in Hebertshausen mit weihnachtlichen Liedern musikalisch ein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559" y="3497956"/>
            <a:ext cx="5677436" cy="273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0116589" y="3453938"/>
            <a:ext cx="17456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Christkindlmarkt</a:t>
            </a:r>
          </a:p>
          <a:p>
            <a:r>
              <a:rPr lang="de-DE" dirty="0"/>
              <a:t>v</a:t>
            </a:r>
            <a:r>
              <a:rPr lang="de-DE" dirty="0" smtClean="0"/>
              <a:t>eranstaltet</a:t>
            </a:r>
          </a:p>
          <a:p>
            <a:endParaRPr lang="de-DE" dirty="0"/>
          </a:p>
          <a:p>
            <a:r>
              <a:rPr lang="de-DE" dirty="0" smtClean="0"/>
              <a:t>29 Aussteller und Essen/Trinken Stände</a:t>
            </a:r>
          </a:p>
          <a:p>
            <a:endParaRPr lang="de-DE" dirty="0"/>
          </a:p>
          <a:p>
            <a:r>
              <a:rPr lang="de-DE" dirty="0" smtClean="0"/>
              <a:t>Wieder sehr gut besucht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403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272463" y="130723"/>
            <a:ext cx="9144000" cy="955819"/>
          </a:xfrm>
        </p:spPr>
        <p:txBody>
          <a:bodyPr>
            <a:normAutofit/>
          </a:bodyPr>
          <a:lstStyle/>
          <a:p>
            <a:pPr algn="l"/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Verkehr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43" y="953673"/>
            <a:ext cx="3250238" cy="254366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31322" y="3560738"/>
            <a:ext cx="108331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Fahrender Verkehr				Ruhender Verkehr</a:t>
            </a:r>
          </a:p>
          <a:p>
            <a:endParaRPr lang="de-DE" dirty="0"/>
          </a:p>
          <a:p>
            <a:r>
              <a:rPr lang="de-DE" dirty="0" err="1" smtClean="0"/>
              <a:t>Messtellen</a:t>
            </a:r>
            <a:r>
              <a:rPr lang="de-DE" dirty="0" smtClean="0"/>
              <a:t>:		13		Überwachte Straßen: 	27</a:t>
            </a:r>
          </a:p>
          <a:p>
            <a:r>
              <a:rPr lang="de-DE" dirty="0" smtClean="0"/>
              <a:t>Gemessene Fahrzeuge:	52185</a:t>
            </a:r>
          </a:p>
          <a:p>
            <a:r>
              <a:rPr lang="de-DE" dirty="0" smtClean="0"/>
              <a:t>Quote:			4%</a:t>
            </a:r>
          </a:p>
          <a:p>
            <a:r>
              <a:rPr lang="de-DE" dirty="0" smtClean="0"/>
              <a:t>Erfasste Vorgänge:		1993		Erfasste Vorgänge:		2168</a:t>
            </a:r>
          </a:p>
          <a:p>
            <a:r>
              <a:rPr lang="de-DE" dirty="0" smtClean="0"/>
              <a:t>Punkte in Flensburg:	79	</a:t>
            </a:r>
          </a:p>
          <a:p>
            <a:r>
              <a:rPr lang="de-DE" dirty="0" smtClean="0"/>
              <a:t>Führerscheinentzug:	9</a:t>
            </a:r>
          </a:p>
          <a:p>
            <a:endParaRPr lang="de-DE" dirty="0" smtClean="0"/>
          </a:p>
          <a:p>
            <a:r>
              <a:rPr lang="de-DE" dirty="0" smtClean="0"/>
              <a:t>Quote gestiegen. Grund sind vermehrt Messungen in Tempo 30 Zonen. 91% davon aber im Ordnungswidrigkeitsbereich, heißt geringe Überschreitung der erlaubten Geschwindigkeit. 				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311" y="1017074"/>
            <a:ext cx="2543664" cy="254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48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229589" y="611724"/>
            <a:ext cx="9144000" cy="1988972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Virtuelle Bürgerversammlung 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72932" y="4100841"/>
            <a:ext cx="108302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latin typeface="Arial Black" panose="020B0A04020102020204" pitchFamily="34" charset="0"/>
              </a:rPr>
              <a:t>Berichtszeitraum 01.01.2023 – 31.12.2023</a:t>
            </a:r>
          </a:p>
          <a:p>
            <a:pPr algn="ctr"/>
            <a:endParaRPr lang="de-DE" sz="2800" dirty="0">
              <a:latin typeface="Arial Black" panose="020B0A04020102020204" pitchFamily="34" charset="0"/>
            </a:endParaRPr>
          </a:p>
          <a:p>
            <a:pPr algn="ctr"/>
            <a:r>
              <a:rPr lang="de-DE" sz="2800" dirty="0" smtClean="0">
                <a:latin typeface="Arial Black" panose="020B0A04020102020204" pitchFamily="34" charset="0"/>
              </a:rPr>
              <a:t>Hebertshausen, 29.01.2024</a:t>
            </a:r>
            <a:endParaRPr lang="de-DE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90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272463" y="130723"/>
            <a:ext cx="9144000" cy="955819"/>
          </a:xfrm>
        </p:spPr>
        <p:txBody>
          <a:bodyPr>
            <a:normAutofit/>
          </a:bodyPr>
          <a:lstStyle/>
          <a:p>
            <a:pPr algn="l"/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Ehrungen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14568" y="5606869"/>
            <a:ext cx="11780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Altbürgermeister Michael Kreitmeir 75. Geburtstag</a:t>
            </a:r>
          </a:p>
          <a:p>
            <a:r>
              <a:rPr lang="de-DE" dirty="0" smtClean="0"/>
              <a:t>Verleihung der Ehrenbürgerwürde der Gemeinde Hebertshausen und Eintragung in das Goldene Buch	</a:t>
            </a:r>
            <a:endParaRPr lang="de-DE" dirty="0"/>
          </a:p>
        </p:txBody>
      </p:sp>
      <p:pic>
        <p:nvPicPr>
          <p:cNvPr id="6146" name="Picture 2" descr="https://scontent-dus1-1.xx.fbcdn.net/v/t39.30808-6/345598818_1056932428604384_5647043281711043325_n.jpg?stp=cp6_dst-jpg&amp;_nc_cat=108&amp;ccb=1-7&amp;_nc_sid=dd5e9f&amp;_nc_ohc=ly2XFxufTKIAX-SLY00&amp;_nc_ht=scontent-dus1-1.xx&amp;oh=00_AfBaSkgqTTMGvqMQcuwQDuQXlO_rpisQ9fOfd7_Fwc45SQ&amp;oe=65AE67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63" y="1179768"/>
            <a:ext cx="782955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90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272463" y="130723"/>
            <a:ext cx="9144000" cy="955819"/>
          </a:xfrm>
        </p:spPr>
        <p:txBody>
          <a:bodyPr>
            <a:normAutofit/>
          </a:bodyPr>
          <a:lstStyle/>
          <a:p>
            <a:pPr algn="l"/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Ehrungen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Keine Fotobeschreibung verfügbar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72" y="1061961"/>
            <a:ext cx="3497108" cy="466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404" y="1052128"/>
            <a:ext cx="3304738" cy="4651113"/>
          </a:xfrm>
          <a:prstGeom prst="rect">
            <a:avLst/>
          </a:prstGeom>
        </p:spPr>
      </p:pic>
      <p:pic>
        <p:nvPicPr>
          <p:cNvPr id="5124" name="Picture 4" descr="https://scontent-dus1-1.xx.fbcdn.net/v/t39.30808-6/412618343_400927922275039_7952864966927956406_n.jpg?stp=dst-jpg_p720x720&amp;_nc_cat=106&amp;ccb=1-7&amp;_nc_sid=3635dc&amp;_nc_ohc=8ps0VQreZlYAX_hu6gA&amp;_nc_ht=scontent-dus1-1.xx&amp;oh=00_AfACfRp0s7OZEL5DyEGUNmy42CDD9mtdU1zldh39gZsqQA&amp;oe=65AF313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910" y="1061962"/>
            <a:ext cx="2622440" cy="468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85072" y="5928852"/>
            <a:ext cx="11780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Georg Roth 		               	Stefan Piller 		          Leonhard Liegsalz </a:t>
            </a:r>
          </a:p>
          <a:p>
            <a:r>
              <a:rPr lang="de-DE" dirty="0" smtClean="0"/>
              <a:t>Goldene Bürgermedaille		Silberne Bürgermedaille	          Goldene Bürgermedaille	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531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272463" y="130723"/>
            <a:ext cx="9144000" cy="955819"/>
          </a:xfrm>
        </p:spPr>
        <p:txBody>
          <a:bodyPr>
            <a:normAutofit/>
          </a:bodyPr>
          <a:lstStyle/>
          <a:p>
            <a:pPr algn="l"/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Ehrungen 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09653" y="5589639"/>
            <a:ext cx="11780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Rosi Ostermeir				Ludwig Göttler</a:t>
            </a:r>
          </a:p>
          <a:p>
            <a:r>
              <a:rPr lang="de-DE" dirty="0" smtClean="0"/>
              <a:t>Goldenes Buch 				Goldenes Buch	</a:t>
            </a:r>
            <a:endParaRPr lang="de-DE" dirty="0"/>
          </a:p>
        </p:txBody>
      </p:sp>
      <p:pic>
        <p:nvPicPr>
          <p:cNvPr id="7170" name="Picture 2" descr="https://scontent-dus1-1.xx.fbcdn.net/v/t39.30808-6/368275885_334594548908377_8063787947058486353_n.jpg?_nc_cat=101&amp;ccb=1-7&amp;_nc_sid=3635dc&amp;_nc_ohc=asdLgDk7d2oAX-dbmK9&amp;_nc_ht=scontent-dus1-1.xx&amp;oh=00_AfAZSWjcVAsPvz-TqChq9bRtSi_QEEsAlUyQmbFrR7ShZg&amp;oe=65AEAAF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63" y="1086542"/>
            <a:ext cx="4182462" cy="445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463" y="2090255"/>
            <a:ext cx="5176568" cy="345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8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272463" y="130723"/>
            <a:ext cx="9144000" cy="955819"/>
          </a:xfrm>
        </p:spPr>
        <p:txBody>
          <a:bodyPr>
            <a:normAutofit/>
          </a:bodyPr>
          <a:lstStyle/>
          <a:p>
            <a:pPr algn="l"/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Ehrungen 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-12340" y="6159060"/>
            <a:ext cx="11780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Benennung der </a:t>
            </a:r>
            <a:r>
              <a:rPr lang="de-DE" dirty="0" err="1" smtClean="0"/>
              <a:t>Amperbrücke</a:t>
            </a:r>
            <a:r>
              <a:rPr lang="de-DE" dirty="0" smtClean="0"/>
              <a:t> in Klaus-Rabl-Brücke als Anerkennung und Dank für seine zahlreichen Verdienste um die Gemeinde Hebertshausen. 350 Gäste. Danke an alle Vereine, die bei der Umsetzung uns unterstützt haben. </a:t>
            </a:r>
            <a:endParaRPr lang="de-DE" dirty="0"/>
          </a:p>
        </p:txBody>
      </p:sp>
      <p:pic>
        <p:nvPicPr>
          <p:cNvPr id="5122" name="Picture 2" descr="https://scontent-dus1-1.xx.fbcdn.net/v/t39.30808-6/345461671_2002646863404086_5826004390761736329_n.jpg?stp=dst-jpg_p960x960&amp;_nc_cat=107&amp;ccb=1-7&amp;_nc_sid=dd5e9f&amp;_nc_ohc=cOeLVAqfQqUAX9PJ5Vq&amp;_nc_ht=scontent-dus1-1.xx&amp;oh=00_AfDMNfGYBs6NRn3lmy-Je2b_R_q5a_ejkHQL8nN53Wt37g&amp;oe=65B00FB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751" y="1028895"/>
            <a:ext cx="7754696" cy="518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30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272463" y="130723"/>
            <a:ext cx="9144000" cy="955819"/>
          </a:xfrm>
        </p:spPr>
        <p:txBody>
          <a:bodyPr>
            <a:normAutofit/>
          </a:bodyPr>
          <a:lstStyle/>
          <a:p>
            <a:pPr algn="l"/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Ehrungen 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833908" y="3116601"/>
            <a:ext cx="39345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Ehrung von zwei Jungschützen der Schützengesellschaft Waldfrieden Hebertshausen</a:t>
            </a:r>
          </a:p>
          <a:p>
            <a:endParaRPr lang="de-DE" dirty="0"/>
          </a:p>
          <a:p>
            <a:r>
              <a:rPr lang="de-DE" dirty="0" smtClean="0"/>
              <a:t>Patricia Schwarz Gaujugendschützenkönigin</a:t>
            </a:r>
          </a:p>
          <a:p>
            <a:endParaRPr lang="de-DE" dirty="0"/>
          </a:p>
          <a:p>
            <a:r>
              <a:rPr lang="de-DE" dirty="0" smtClean="0"/>
              <a:t>Thomas Pabst</a:t>
            </a:r>
          </a:p>
          <a:p>
            <a:r>
              <a:rPr lang="de-DE" dirty="0" smtClean="0"/>
              <a:t>Gaumeister in seiner Altersklasse  </a:t>
            </a:r>
            <a:endParaRPr lang="de-DE" dirty="0"/>
          </a:p>
        </p:txBody>
      </p:sp>
      <p:pic>
        <p:nvPicPr>
          <p:cNvPr id="18434" name="Picture 2" descr="Keine Fotobeschreibung verfügbar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92" y="1086541"/>
            <a:ext cx="7597016" cy="569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74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233" y="226100"/>
            <a:ext cx="1991096" cy="2054358"/>
          </a:xfrm>
          <a:prstGeom prst="rect">
            <a:avLst/>
          </a:prstGeom>
        </p:spPr>
      </p:pic>
      <p:sp>
        <p:nvSpPr>
          <p:cNvPr id="5" name="Titel 5"/>
          <p:cNvSpPr txBox="1">
            <a:spLocks/>
          </p:cNvSpPr>
          <p:nvPr/>
        </p:nvSpPr>
        <p:spPr>
          <a:xfrm>
            <a:off x="272463" y="130723"/>
            <a:ext cx="9144000" cy="955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Inklusion in Hebertshausen 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 descr="https://scontent-dus1-1.xx.fbcdn.net/v/t39.30808-6/368056459_333973995637099_4532564093558344817_n.jpg?_nc_cat=108&amp;ccb=1-7&amp;_nc_sid=dd5e9f&amp;_nc_ohc=qN77p-IOwcEAX9R19M9&amp;_nc_ht=scontent-dus1-1.xx&amp;oh=00_AfCYE39goYTlFLemUh45PSX0VxRwYZG7uoSZ9vN4i1mNWg&amp;oe=65AEFC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33" y="2182089"/>
            <a:ext cx="4525064" cy="453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Keine Fotobeschreibung verfügbar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173" y="2182089"/>
            <a:ext cx="2430961" cy="453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213" y="2198033"/>
            <a:ext cx="3391592" cy="452212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28600" y="1086542"/>
            <a:ext cx="9385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Blindenschrift an allen Türen im Rathaus</a:t>
            </a:r>
          </a:p>
          <a:p>
            <a:r>
              <a:rPr lang="de-DE" dirty="0" smtClean="0"/>
              <a:t>Behindertenparkplatz vor dem Rathaus ausgewiesen</a:t>
            </a:r>
          </a:p>
          <a:p>
            <a:r>
              <a:rPr lang="de-DE" dirty="0" smtClean="0"/>
              <a:t>Aufzug nachgerüstet mit taktiler Schrift und Audioansagen für Stockwerke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048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233" y="226100"/>
            <a:ext cx="1991096" cy="2054358"/>
          </a:xfrm>
          <a:prstGeom prst="rect">
            <a:avLst/>
          </a:prstGeom>
        </p:spPr>
      </p:pic>
      <p:sp>
        <p:nvSpPr>
          <p:cNvPr id="5" name="Titel 5"/>
          <p:cNvSpPr txBox="1">
            <a:spLocks/>
          </p:cNvSpPr>
          <p:nvPr/>
        </p:nvSpPr>
        <p:spPr>
          <a:xfrm>
            <a:off x="272463" y="130723"/>
            <a:ext cx="9144000" cy="955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Inklusion in Hebertshausen 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28600" y="1086542"/>
            <a:ext cx="93850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Kochevent „</a:t>
            </a:r>
            <a:r>
              <a:rPr lang="de-DE" dirty="0" err="1" smtClean="0"/>
              <a:t>Schmankerldinner</a:t>
            </a:r>
            <a:r>
              <a:rPr lang="de-DE" dirty="0" smtClean="0"/>
              <a:t> der besonderen Art“ </a:t>
            </a:r>
          </a:p>
          <a:p>
            <a:r>
              <a:rPr lang="de-DE" dirty="0" smtClean="0"/>
              <a:t>65 Gäste wurden mit 6-Gänge-Menü überrascht</a:t>
            </a:r>
          </a:p>
          <a:p>
            <a:r>
              <a:rPr lang="de-DE" dirty="0" smtClean="0"/>
              <a:t>Alles gekocht und serviert von Menschen mit Behinderungen und „Promis“</a:t>
            </a:r>
          </a:p>
          <a:p>
            <a:endParaRPr lang="de-DE" dirty="0"/>
          </a:p>
          <a:p>
            <a:r>
              <a:rPr lang="de-DE" dirty="0" smtClean="0"/>
              <a:t>Super Erfolg. Danke an Tanja Patti für diese unglaubliche Arbeit!!!!!! </a:t>
            </a:r>
          </a:p>
          <a:p>
            <a:endParaRPr lang="de-DE" dirty="0"/>
          </a:p>
        </p:txBody>
      </p:sp>
      <p:pic>
        <p:nvPicPr>
          <p:cNvPr id="20482" name="Picture 2" descr="Ist möglicherweise ein Bild von 4 Personen und Tex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73" y="2818015"/>
            <a:ext cx="3912118" cy="391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Ist möglicherweise ein Bild von 10 Person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404" y="2818015"/>
            <a:ext cx="3943350" cy="391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Ist möglicherweise ein Bild von 3 Person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080" y="2818015"/>
            <a:ext cx="3768032" cy="376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91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0751" y="0"/>
            <a:ext cx="10515600" cy="1325563"/>
          </a:xfrm>
        </p:spPr>
        <p:txBody>
          <a:bodyPr>
            <a:normAutofit/>
          </a:bodyPr>
          <a:lstStyle/>
          <a:p>
            <a:r>
              <a:rPr lang="de-DE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Orts App</a:t>
            </a:r>
            <a:endParaRPr lang="de-DE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pic>
        <p:nvPicPr>
          <p:cNvPr id="1028" name="Picture 4" descr="Ist möglicherweise ein Bild von Text „HEBI Hebertshausen-App ab sofort verfügbar Bayern Pas P KEINE INFORMATION MEHR VERPASSEN. Über alles werden Sie schnell und einfach über Ihr Handy informiert. Und das Beste: Sie erhalten alle Infos ohne sich registrieren zu müssen! Laden Sie sich die App herunter. Download ber Google Playstore ber AppStore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1" y="1444531"/>
            <a:ext cx="3865096" cy="515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065493" y="1501588"/>
            <a:ext cx="620488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Orts App</a:t>
            </a:r>
          </a:p>
          <a:p>
            <a:endParaRPr lang="de-DE" dirty="0"/>
          </a:p>
          <a:p>
            <a:r>
              <a:rPr lang="de-DE" dirty="0" smtClean="0"/>
              <a:t>Schnell und einfach informiert werden über tägliche Entwicklungen in der Gemeinde.</a:t>
            </a:r>
          </a:p>
          <a:p>
            <a:endParaRPr lang="de-DE" dirty="0"/>
          </a:p>
          <a:p>
            <a:r>
              <a:rPr lang="de-DE" dirty="0" smtClean="0"/>
              <a:t>Bequem über das Handy</a:t>
            </a:r>
          </a:p>
          <a:p>
            <a:endParaRPr lang="de-DE" dirty="0"/>
          </a:p>
          <a:p>
            <a:r>
              <a:rPr lang="de-DE" dirty="0" smtClean="0"/>
              <a:t>Installation kinderleicht über die App Store</a:t>
            </a:r>
          </a:p>
          <a:p>
            <a:endParaRPr lang="de-DE" dirty="0" smtClean="0"/>
          </a:p>
          <a:p>
            <a:r>
              <a:rPr lang="de-DE" dirty="0" smtClean="0"/>
              <a:t>Zu finden unter dem Namen Hebertshausen</a:t>
            </a:r>
          </a:p>
          <a:p>
            <a:endParaRPr lang="de-DE" dirty="0"/>
          </a:p>
          <a:p>
            <a:r>
              <a:rPr lang="de-DE" dirty="0" smtClean="0"/>
              <a:t>Zu erkennen über das Gemeindewappen</a:t>
            </a:r>
          </a:p>
          <a:p>
            <a:endParaRPr lang="de-DE" dirty="0"/>
          </a:p>
          <a:p>
            <a:r>
              <a:rPr lang="de-DE" dirty="0" smtClean="0"/>
              <a:t>Stehen kurz vorm dem 1000 Nutzer!!!</a:t>
            </a:r>
          </a:p>
          <a:p>
            <a:endParaRPr lang="de-DE" dirty="0"/>
          </a:p>
          <a:p>
            <a:r>
              <a:rPr lang="de-DE" dirty="0" smtClean="0"/>
              <a:t>Keine Registrierung notwendig! </a:t>
            </a:r>
          </a:p>
          <a:p>
            <a:endParaRPr lang="de-DE" dirty="0"/>
          </a:p>
          <a:p>
            <a:r>
              <a:rPr lang="de-DE" dirty="0" smtClean="0"/>
              <a:t>Nutzen Sie diese Möglichkeit und seien Sie als erstes Informiert. </a:t>
            </a:r>
          </a:p>
          <a:p>
            <a:endParaRPr lang="de-DE" dirty="0"/>
          </a:p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402822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st möglicherweise ein Bild von Text „zu ZUDEN DEN ONLINE- LEISTUNGEN DIGITALES AMT Bayerisches Staatsministerium für Digitales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566"/>
            <a:ext cx="6342259" cy="513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0751" y="0"/>
            <a:ext cx="10515600" cy="1325563"/>
          </a:xfrm>
        </p:spPr>
        <p:txBody>
          <a:bodyPr>
            <a:normAutofit/>
          </a:bodyPr>
          <a:lstStyle/>
          <a:p>
            <a:r>
              <a:rPr lang="de-DE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Digitales Rathaus   </a:t>
            </a:r>
            <a:endParaRPr lang="de-DE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1229" y="4734743"/>
            <a:ext cx="62710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Digitales Amt: </a:t>
            </a:r>
          </a:p>
          <a:p>
            <a:r>
              <a:rPr lang="de-DE" dirty="0" smtClean="0"/>
              <a:t>Schon über 50 kommunale Dienste werden über die Homepage angeboten. (u.a. Wahlunterlagen, Ablesung Zähler, Antrag Führungszeugnis </a:t>
            </a:r>
            <a:r>
              <a:rPr lang="de-DE" dirty="0" err="1" smtClean="0"/>
              <a:t>usw</a:t>
            </a:r>
            <a:r>
              <a:rPr lang="de-DE" dirty="0" smtClean="0"/>
              <a:t>). </a:t>
            </a:r>
            <a:endParaRPr lang="de-DE" dirty="0"/>
          </a:p>
        </p:txBody>
      </p:sp>
      <p:pic>
        <p:nvPicPr>
          <p:cNvPr id="1030" name="Picture 6" descr="Keine Fotobeschreibung verfügbar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488" y="1580559"/>
            <a:ext cx="2688518" cy="337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9173235" y="4217726"/>
            <a:ext cx="2639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Online Anmeldungen für Kita Betreuung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55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229589" y="611724"/>
            <a:ext cx="9144000" cy="955819"/>
          </a:xfrm>
        </p:spPr>
        <p:txBody>
          <a:bodyPr>
            <a:normAutofit/>
          </a:bodyPr>
          <a:lstStyle/>
          <a:p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Übersicht Personal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857448" y="1242524"/>
            <a:ext cx="3418717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Anzahl Mitarbeiter gesamt: 	</a:t>
            </a:r>
            <a:r>
              <a:rPr lang="de-DE" sz="2800" b="1" u="sng" dirty="0" smtClean="0"/>
              <a:t>83</a:t>
            </a:r>
          </a:p>
          <a:p>
            <a:endParaRPr lang="de-DE" dirty="0"/>
          </a:p>
          <a:p>
            <a:r>
              <a:rPr lang="de-DE" dirty="0" smtClean="0"/>
              <a:t>Rathaus			25</a:t>
            </a:r>
          </a:p>
          <a:p>
            <a:endParaRPr lang="de-DE" dirty="0"/>
          </a:p>
          <a:p>
            <a:r>
              <a:rPr lang="de-DE" dirty="0" smtClean="0"/>
              <a:t>Beauftragte		  5</a:t>
            </a:r>
          </a:p>
          <a:p>
            <a:endParaRPr lang="de-DE" dirty="0"/>
          </a:p>
          <a:p>
            <a:r>
              <a:rPr lang="de-DE" dirty="0" smtClean="0"/>
              <a:t>Bauhof			  8</a:t>
            </a:r>
          </a:p>
          <a:p>
            <a:endParaRPr lang="de-DE" dirty="0"/>
          </a:p>
          <a:p>
            <a:r>
              <a:rPr lang="de-DE" dirty="0" smtClean="0"/>
              <a:t>Krippe			14</a:t>
            </a:r>
          </a:p>
          <a:p>
            <a:endParaRPr lang="de-DE" dirty="0"/>
          </a:p>
          <a:p>
            <a:r>
              <a:rPr lang="de-DE" dirty="0" smtClean="0"/>
              <a:t>Kindergarten		18</a:t>
            </a:r>
          </a:p>
          <a:p>
            <a:endParaRPr lang="de-DE" dirty="0"/>
          </a:p>
          <a:p>
            <a:r>
              <a:rPr lang="de-DE" dirty="0" smtClean="0"/>
              <a:t>Zweckverband		13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4733365" y="2012576"/>
            <a:ext cx="73779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Es gelingt uns immer wieder Fachpersonal zu finden, </a:t>
            </a:r>
          </a:p>
          <a:p>
            <a:r>
              <a:rPr lang="de-DE" dirty="0"/>
              <a:t>d</a:t>
            </a:r>
            <a:r>
              <a:rPr lang="de-DE" dirty="0" smtClean="0"/>
              <a:t>ies wird aber auch immer schwerer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2050" name="Picture 2" descr="Keine Fotobeschreibung verfügbar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047" y="2751239"/>
            <a:ext cx="7180729" cy="375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80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904" y="73841"/>
            <a:ext cx="1991096" cy="2054358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104084" y="73841"/>
            <a:ext cx="9144000" cy="955819"/>
          </a:xfrm>
        </p:spPr>
        <p:txBody>
          <a:bodyPr>
            <a:normAutofit/>
          </a:bodyPr>
          <a:lstStyle/>
          <a:p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Bevölkerungsentwicklung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0" y="1314315"/>
            <a:ext cx="1191095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400" dirty="0" smtClean="0"/>
          </a:p>
          <a:p>
            <a:r>
              <a:rPr lang="de-DE" sz="2400" dirty="0" smtClean="0"/>
              <a:t>Einwohner Gemeinde Hebertshausen zum 	</a:t>
            </a:r>
            <a:r>
              <a:rPr lang="de-DE" sz="2400" b="1" dirty="0" smtClean="0"/>
              <a:t>31.12.2022:</a:t>
            </a:r>
            <a:r>
              <a:rPr lang="de-DE" sz="2400" dirty="0" smtClean="0"/>
              <a:t>  </a:t>
            </a:r>
            <a:r>
              <a:rPr lang="de-DE" sz="2400" dirty="0"/>
              <a:t>		</a:t>
            </a:r>
            <a:r>
              <a:rPr lang="de-DE" sz="2400" b="1" dirty="0"/>
              <a:t>5879 Einwohner </a:t>
            </a:r>
            <a:endParaRPr lang="de-DE" sz="2400" b="1" dirty="0" smtClean="0"/>
          </a:p>
          <a:p>
            <a:r>
              <a:rPr lang="de-DE" sz="2400" b="1" dirty="0" smtClean="0"/>
              <a:t>(nur Erstwohnsitz)				31.12.2023:		5973 Einwohner (+97)</a:t>
            </a:r>
            <a:endParaRPr lang="de-DE" sz="2400" dirty="0" smtClean="0"/>
          </a:p>
          <a:p>
            <a:r>
              <a:rPr lang="de-DE" sz="2400" dirty="0" smtClean="0"/>
              <a:t>Davon Asylbewerber				31.12.2023		+99</a:t>
            </a:r>
          </a:p>
          <a:p>
            <a:r>
              <a:rPr lang="de-DE" sz="2400" dirty="0" smtClean="0"/>
              <a:t>Einwohnerentwicklung ohne AB		31.12.2023		-2  (-0,03%)		</a:t>
            </a:r>
          </a:p>
          <a:p>
            <a:r>
              <a:rPr lang="de-DE" sz="2400" dirty="0" smtClean="0"/>
              <a:t>Einwohner inkl. Zweitwohnsitz:		31.12.2023		6155 Einwohner</a:t>
            </a:r>
          </a:p>
          <a:p>
            <a:endParaRPr lang="de-DE" sz="2400" dirty="0" smtClean="0"/>
          </a:p>
          <a:p>
            <a:r>
              <a:rPr lang="de-DE" sz="2400" dirty="0" smtClean="0"/>
              <a:t>Zuzug:	888 </a:t>
            </a:r>
            <a:r>
              <a:rPr lang="de-DE" sz="2400" b="1" u="sng" dirty="0" smtClean="0"/>
              <a:t>(+448)</a:t>
            </a:r>
            <a:r>
              <a:rPr lang="de-DE" sz="2400" dirty="0" smtClean="0"/>
              <a:t>			Wegzug:791 </a:t>
            </a:r>
            <a:r>
              <a:rPr lang="de-DE" sz="2400" b="1" u="sng" dirty="0" smtClean="0"/>
              <a:t>(+427)</a:t>
            </a:r>
          </a:p>
          <a:p>
            <a:endParaRPr lang="de-DE" sz="2400" dirty="0" smtClean="0"/>
          </a:p>
          <a:p>
            <a:r>
              <a:rPr lang="de-DE" sz="2400" dirty="0" smtClean="0"/>
              <a:t>Geburten</a:t>
            </a:r>
            <a:r>
              <a:rPr lang="de-DE" sz="2400" dirty="0"/>
              <a:t>:				</a:t>
            </a:r>
            <a:r>
              <a:rPr lang="de-DE" sz="2400" dirty="0" smtClean="0"/>
              <a:t>40</a:t>
            </a:r>
            <a:r>
              <a:rPr lang="de-DE" sz="2400" dirty="0"/>
              <a:t>	</a:t>
            </a:r>
            <a:r>
              <a:rPr lang="de-DE" sz="2400" dirty="0" smtClean="0"/>
              <a:t>	 (-19)</a:t>
            </a:r>
            <a:endParaRPr lang="de-DE" sz="2400" dirty="0"/>
          </a:p>
          <a:p>
            <a:r>
              <a:rPr lang="de-DE" sz="2400" dirty="0" smtClean="0"/>
              <a:t>Sterbefälle</a:t>
            </a:r>
            <a:r>
              <a:rPr lang="de-DE" sz="2400" dirty="0"/>
              <a:t>:				</a:t>
            </a:r>
            <a:r>
              <a:rPr lang="de-DE" sz="2400" dirty="0" smtClean="0"/>
              <a:t>40       		 (+13)</a:t>
            </a:r>
            <a:endParaRPr lang="de-DE" sz="2400" dirty="0"/>
          </a:p>
          <a:p>
            <a:r>
              <a:rPr lang="de-DE" sz="2400" dirty="0" smtClean="0"/>
              <a:t>Eheschließungen</a:t>
            </a:r>
            <a:r>
              <a:rPr lang="de-DE" sz="2400" dirty="0"/>
              <a:t>:			</a:t>
            </a:r>
            <a:r>
              <a:rPr lang="de-DE" sz="2400" dirty="0" smtClean="0"/>
              <a:t>30        		 (-8)</a:t>
            </a:r>
            <a:endParaRPr lang="de-DE" sz="2400" dirty="0"/>
          </a:p>
          <a:p>
            <a:r>
              <a:rPr lang="de-DE" sz="2400" dirty="0" smtClean="0"/>
              <a:t>Ehescheidungen</a:t>
            </a:r>
            <a:r>
              <a:rPr lang="de-DE" sz="2400" dirty="0"/>
              <a:t>:			</a:t>
            </a:r>
            <a:r>
              <a:rPr lang="de-DE" sz="2400" dirty="0" smtClean="0"/>
              <a:t>10        		 (-4)</a:t>
            </a:r>
            <a:endParaRPr lang="de-DE" sz="2400" dirty="0"/>
          </a:p>
          <a:p>
            <a:r>
              <a:rPr lang="de-DE" sz="2400" dirty="0" smtClean="0"/>
              <a:t>Einbürgerungen</a:t>
            </a:r>
            <a:r>
              <a:rPr lang="de-DE" sz="2400" dirty="0"/>
              <a:t>:		           </a:t>
            </a:r>
            <a:r>
              <a:rPr lang="de-DE" sz="2400" dirty="0" smtClean="0"/>
              <a:t>  3        		 (-1)</a:t>
            </a:r>
            <a:endParaRPr lang="de-DE" sz="2400" dirty="0"/>
          </a:p>
          <a:p>
            <a:endParaRPr lang="de-DE" sz="2400" dirty="0" smtClean="0"/>
          </a:p>
          <a:p>
            <a:endParaRPr lang="de-DE" sz="2400" dirty="0" smtClean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187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004" y="90326"/>
            <a:ext cx="1991096" cy="2054358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385005" y="0"/>
            <a:ext cx="9144000" cy="598305"/>
          </a:xfrm>
        </p:spPr>
        <p:txBody>
          <a:bodyPr>
            <a:noAutofit/>
          </a:bodyPr>
          <a:lstStyle/>
          <a:p>
            <a:r>
              <a:rPr lang="de-DE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Der Bürgermeister</a:t>
            </a:r>
            <a:endParaRPr lang="de-D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2953" y="3578942"/>
            <a:ext cx="89315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Besuch der vierten Klassen der Grundschule		             Spendenübergaben </a:t>
            </a:r>
          </a:p>
          <a:p>
            <a:endParaRPr lang="de-DE" dirty="0"/>
          </a:p>
          <a:p>
            <a:r>
              <a:rPr lang="de-DE" dirty="0" smtClean="0"/>
              <a:t>		      Schulweghelfer 			        Teilnahme am Asylgipfel in</a:t>
            </a:r>
          </a:p>
          <a:p>
            <a:r>
              <a:rPr lang="de-DE" dirty="0"/>
              <a:t>	</a:t>
            </a:r>
            <a:r>
              <a:rPr lang="de-DE" dirty="0" smtClean="0"/>
              <a:t>					        Berlin</a:t>
            </a:r>
          </a:p>
          <a:p>
            <a:endParaRPr lang="de-DE" dirty="0"/>
          </a:p>
          <a:p>
            <a:endParaRPr lang="de-DE" dirty="0" smtClean="0"/>
          </a:p>
          <a:p>
            <a:r>
              <a:rPr lang="de-DE" dirty="0"/>
              <a:t>	</a:t>
            </a:r>
            <a:r>
              <a:rPr lang="de-DE" dirty="0" smtClean="0"/>
              <a:t>						       Rama </a:t>
            </a:r>
            <a:r>
              <a:rPr lang="de-DE" dirty="0" err="1" smtClean="0"/>
              <a:t>Dama</a:t>
            </a:r>
            <a:r>
              <a:rPr lang="de-DE" dirty="0" smtClean="0"/>
              <a:t> Aktion</a:t>
            </a:r>
          </a:p>
          <a:p>
            <a:r>
              <a:rPr lang="de-DE" dirty="0"/>
              <a:t>	</a:t>
            </a:r>
            <a:r>
              <a:rPr lang="de-DE" dirty="0" smtClean="0"/>
              <a:t>						       Hebertshausen </a:t>
            </a:r>
          </a:p>
          <a:p>
            <a:endParaRPr lang="de-DE" dirty="0"/>
          </a:p>
          <a:p>
            <a:endParaRPr lang="de-DE" dirty="0" smtClean="0"/>
          </a:p>
          <a:p>
            <a:pPr algn="r"/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9" y="544904"/>
            <a:ext cx="6165378" cy="3034038"/>
          </a:xfrm>
          <a:prstGeom prst="rect">
            <a:avLst/>
          </a:prstGeom>
        </p:spPr>
      </p:pic>
      <p:pic>
        <p:nvPicPr>
          <p:cNvPr id="3076" name="Picture 4" descr="https://scontent-dus1-1.xx.fbcdn.net/v/t39.30808-6/319848927_722159699485581_1960367363009815677_n.jpg?stp=cp6_dst-jpg&amp;_nc_cat=101&amp;ccb=1-7&amp;_nc_sid=dd5e9f&amp;_nc_ohc=7CJbrLSP5XMAX--UxRJ&amp;_nc_ht=scontent-dus1-1.xx&amp;oh=00_AfCyaO7JSPkKWNoc097IuzJ-xUc6gGKetF_iHGNbYVic2Q&amp;oe=65AEC9A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6342" y="3942261"/>
            <a:ext cx="2113064" cy="281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content-dus1-1.xx.fbcdn.net/v/t39.30808-6/330760370_748036473508781_3609787734345107309_n.jpg?stp=cp6_dst-jpg_p960x960&amp;_nc_cat=102&amp;ccb=1-7&amp;_nc_sid=dd5e9f&amp;_nc_ohc=HsWW8fARCLcAX_J74or&amp;_nc_ht=scontent-dus1-1.xx&amp;oh=00_AfC0jDzrmAWhTBftYLDETSRqhf9O40TK0-e-bJaXJ2sJPg&amp;oe=65AF56E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336" y="806912"/>
            <a:ext cx="3464269" cy="259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content-dus1-1.xx.fbcdn.net/v/t39.30808-6/338422502_902810460972399_9141617442369874393_n.jpg?stp=cp6_dst-jpg_p960x960&amp;_nc_cat=100&amp;ccb=1-7&amp;_nc_sid=dd5e9f&amp;_nc_ohc=QzX-x6TtOWIAX-ywG_F&amp;_nc_ht=scontent-dus1-1.xx&amp;oh=00_AfCvWqPUKG0DEa2B403wudpF9y0CltjSs5GW-367sK4bkg&amp;oe=65AF697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569" y="3942260"/>
            <a:ext cx="2115676" cy="282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content-dus1-1.xx.fbcdn.net/v/t39.30808-6/337986241_611407457173271_5293470404364719437_n.jpg?stp=cp6_dst-jpg_p960x960&amp;_nc_cat=104&amp;ccb=1-7&amp;_nc_sid=dd5e9f&amp;_nc_ohc=517ZX-zeo50AX-saNqx&amp;_nc_ht=scontent-dus1-1.xx&amp;oh=00_AfD47yBuHkot_5jpZdniA0wPFFMiIHUKpOdcUmhJtwja9A&amp;oe=65AEE11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497" y="4011560"/>
            <a:ext cx="3230033" cy="25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5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004" y="90326"/>
            <a:ext cx="1991096" cy="2054358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340182" y="269871"/>
            <a:ext cx="9144000" cy="621084"/>
          </a:xfrm>
        </p:spPr>
        <p:txBody>
          <a:bodyPr>
            <a:noAutofit/>
          </a:bodyPr>
          <a:lstStyle/>
          <a:p>
            <a:r>
              <a:rPr lang="de-DE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 Bürgermeister</a:t>
            </a:r>
            <a:endParaRPr lang="de-D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86813" y="1115961"/>
            <a:ext cx="682358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83 Vereinssitzung (Gemeinde und Landkreis)</a:t>
            </a:r>
          </a:p>
          <a:p>
            <a:r>
              <a:rPr lang="de-DE" dirty="0" smtClean="0"/>
              <a:t>204 Geburtstage </a:t>
            </a:r>
          </a:p>
          <a:p>
            <a:r>
              <a:rPr lang="de-DE" dirty="0" smtClean="0"/>
              <a:t>29 Ehejubiläen (Goldene, Diamantene, Eiserne)</a:t>
            </a:r>
          </a:p>
          <a:p>
            <a:r>
              <a:rPr lang="de-DE" dirty="0" smtClean="0"/>
              <a:t>34 Bürgersprechstunden</a:t>
            </a:r>
          </a:p>
          <a:p>
            <a:r>
              <a:rPr lang="de-DE" dirty="0" smtClean="0"/>
              <a:t>11 Schulweghelfer</a:t>
            </a:r>
          </a:p>
          <a:p>
            <a:r>
              <a:rPr lang="de-DE" dirty="0" smtClean="0"/>
              <a:t>Christkindlmarkt Aufbau, Standdienst und Abbau</a:t>
            </a:r>
          </a:p>
          <a:p>
            <a:r>
              <a:rPr lang="de-DE" dirty="0" smtClean="0"/>
              <a:t>Ca. 10.000 Emails (im Schnitt 40 am Tag)</a:t>
            </a:r>
          </a:p>
          <a:p>
            <a:r>
              <a:rPr lang="de-DE" dirty="0" err="1" smtClean="0"/>
              <a:t>Kocherlball</a:t>
            </a:r>
            <a:r>
              <a:rPr lang="de-DE" dirty="0" smtClean="0"/>
              <a:t> organisiert und veranstaltet</a:t>
            </a:r>
          </a:p>
          <a:p>
            <a:r>
              <a:rPr lang="de-DE" dirty="0" smtClean="0"/>
              <a:t>Öffentlichkeitsarbeit auf Facebook, Instagram, </a:t>
            </a:r>
          </a:p>
          <a:p>
            <a:r>
              <a:rPr lang="de-DE" dirty="0" smtClean="0"/>
              <a:t>Zahlreiche Interviews</a:t>
            </a:r>
          </a:p>
          <a:p>
            <a:r>
              <a:rPr lang="de-DE" dirty="0" smtClean="0"/>
              <a:t>Bedienung beim Kochevent „</a:t>
            </a:r>
            <a:r>
              <a:rPr lang="de-DE" dirty="0" err="1" smtClean="0"/>
              <a:t>Schmankerldinner</a:t>
            </a:r>
            <a:r>
              <a:rPr lang="de-DE" dirty="0" smtClean="0"/>
              <a:t>“ </a:t>
            </a:r>
          </a:p>
          <a:p>
            <a:r>
              <a:rPr lang="de-DE" dirty="0" smtClean="0"/>
              <a:t>Hospitationen in Kiga und Kita</a:t>
            </a:r>
          </a:p>
          <a:p>
            <a:r>
              <a:rPr lang="de-DE" dirty="0" smtClean="0"/>
              <a:t>Besuch im Landtag „Filmvorführung Abba Noir“ </a:t>
            </a:r>
          </a:p>
          <a:p>
            <a:r>
              <a:rPr lang="de-DE" dirty="0" smtClean="0"/>
              <a:t>Verkehrsbeschau mit der PI Dachau</a:t>
            </a:r>
          </a:p>
          <a:p>
            <a:r>
              <a:rPr lang="de-DE" dirty="0" smtClean="0"/>
              <a:t>Brandschutzerziehung für zwei Schulklassen </a:t>
            </a:r>
          </a:p>
          <a:p>
            <a:r>
              <a:rPr lang="de-DE" dirty="0" smtClean="0"/>
              <a:t>Beerdigungen und </a:t>
            </a:r>
            <a:r>
              <a:rPr lang="de-DE" dirty="0" err="1" smtClean="0"/>
              <a:t>Primizfeier</a:t>
            </a:r>
            <a:r>
              <a:rPr lang="de-DE" dirty="0" smtClean="0"/>
              <a:t> </a:t>
            </a:r>
          </a:p>
          <a:p>
            <a:r>
              <a:rPr lang="de-DE" dirty="0" smtClean="0"/>
              <a:t>2. Vorsitz des Moosverein Dachau übernommen</a:t>
            </a:r>
            <a:endParaRPr lang="de-DE" dirty="0"/>
          </a:p>
          <a:p>
            <a:r>
              <a:rPr lang="de-DE" dirty="0" smtClean="0"/>
              <a:t>Besuch der Leistungsprüfungen der Feuerwehren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701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229589" y="611724"/>
            <a:ext cx="9144000" cy="955819"/>
          </a:xfrm>
        </p:spPr>
        <p:txBody>
          <a:bodyPr>
            <a:normAutofit/>
          </a:bodyPr>
          <a:lstStyle/>
          <a:p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Aus dem Gemeinderat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69454" y="1567543"/>
            <a:ext cx="11639044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 smtClean="0"/>
          </a:p>
          <a:p>
            <a:r>
              <a:rPr lang="de-DE" sz="3200" dirty="0" smtClean="0"/>
              <a:t>Gemeinderatssitzungen / TOP	12/152			</a:t>
            </a:r>
          </a:p>
          <a:p>
            <a:endParaRPr lang="de-DE" sz="3200" dirty="0" smtClean="0"/>
          </a:p>
          <a:p>
            <a:r>
              <a:rPr lang="de-DE" sz="3200" dirty="0" smtClean="0"/>
              <a:t>Bauausschuss/ TOP			7 / 53</a:t>
            </a:r>
          </a:p>
          <a:p>
            <a:r>
              <a:rPr lang="de-DE" sz="3200" dirty="0" smtClean="0"/>
              <a:t>Rechnungsprüfungsausschuss	1</a:t>
            </a:r>
          </a:p>
          <a:p>
            <a:r>
              <a:rPr lang="de-DE" sz="3200" dirty="0" smtClean="0"/>
              <a:t>Sozialfond					1</a:t>
            </a:r>
          </a:p>
          <a:p>
            <a:r>
              <a:rPr lang="de-DE" sz="3200" dirty="0" smtClean="0"/>
              <a:t>Haupt- und Finanzausschuss	1</a:t>
            </a:r>
          </a:p>
          <a:p>
            <a:r>
              <a:rPr lang="de-DE" sz="3200" dirty="0" smtClean="0"/>
              <a:t>Bürgerstiftungen			2</a:t>
            </a:r>
          </a:p>
          <a:p>
            <a:r>
              <a:rPr lang="de-DE" sz="3200" dirty="0" smtClean="0"/>
              <a:t>ZV Grund- und Mittelschule		2</a:t>
            </a:r>
            <a:endParaRPr lang="de-DE" sz="3200" dirty="0"/>
          </a:p>
          <a:p>
            <a:r>
              <a:rPr lang="de-DE" sz="3200" dirty="0" smtClean="0"/>
              <a:t>Aufsichtsratssitzungen KU		4</a:t>
            </a:r>
            <a:endParaRPr lang="de-DE" sz="3200" dirty="0"/>
          </a:p>
          <a:p>
            <a:endParaRPr lang="de-DE" sz="3200" dirty="0"/>
          </a:p>
          <a:p>
            <a:r>
              <a:rPr lang="de-DE" sz="3200" dirty="0" smtClean="0"/>
              <a:t>	</a:t>
            </a:r>
            <a:endParaRPr lang="de-DE" sz="3200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28593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959" y="114133"/>
            <a:ext cx="1991096" cy="2054358"/>
          </a:xfrm>
          <a:prstGeom prst="rect">
            <a:avLst/>
          </a:prstGeom>
        </p:spPr>
      </p:pic>
      <p:sp>
        <p:nvSpPr>
          <p:cNvPr id="5" name="Titel 5"/>
          <p:cNvSpPr txBox="1">
            <a:spLocks/>
          </p:cNvSpPr>
          <p:nvPr/>
        </p:nvSpPr>
        <p:spPr>
          <a:xfrm>
            <a:off x="182366" y="53640"/>
            <a:ext cx="9144000" cy="955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KU Wohnen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https://scontent-dus1-1.xx.fbcdn.net/v/t39.30808-6/349194916_199834516311650_7472825962035184288_n.jpg?stp=dst-jpg_p960x960&amp;_nc_cat=102&amp;ccb=1-7&amp;_nc_sid=3635dc&amp;_nc_ohc=nuIrUEzzPUoAX-mqdY7&amp;_nc_ht=scontent-dus1-1.xx&amp;oh=00_AfCpS-uGrCYzKR3midAzZp-uD43gdBbcRJVniHtiG-otBg&amp;oe=65AF905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74" y="1832770"/>
            <a:ext cx="5166126" cy="387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Unsere neue Auszubildende Ayca Isken und unsere neue Vorständin der KU Energie und Wohnen Frau Alexandra Niedenhoff.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928" y="2228146"/>
            <a:ext cx="6185278" cy="347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29589" y="5945746"/>
            <a:ext cx="11533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Einweihung der ersten 7 kommunalen Wohnungen      Begrüßung der neuen Vorständin Alexandra Niedenhof</a:t>
            </a:r>
            <a:r>
              <a:rPr lang="de-DE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91578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959" y="114133"/>
            <a:ext cx="1991096" cy="2054358"/>
          </a:xfrm>
          <a:prstGeom prst="rect">
            <a:avLst/>
          </a:prstGeom>
        </p:spPr>
      </p:pic>
      <p:sp>
        <p:nvSpPr>
          <p:cNvPr id="5" name="Titel 5"/>
          <p:cNvSpPr txBox="1">
            <a:spLocks/>
          </p:cNvSpPr>
          <p:nvPr/>
        </p:nvSpPr>
        <p:spPr>
          <a:xfrm>
            <a:off x="135144" y="57933"/>
            <a:ext cx="9144000" cy="955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KU Energie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2113" y="5065689"/>
            <a:ext cx="5222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An guten Tagen erreichen wir bereits 100-117% Leider sehr stark abhängig von Sonnenenergie. </a:t>
            </a:r>
            <a:endParaRPr lang="de-DE" dirty="0"/>
          </a:p>
        </p:txBody>
      </p:sp>
      <p:pic>
        <p:nvPicPr>
          <p:cNvPr id="11266" name="Picture 2" descr="Keine Fotobeschreibung verfügbar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44" y="987943"/>
            <a:ext cx="5347028" cy="401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scontent-dus1-1.xx.fbcdn.net/v/t39.30808-6/401804075_383535390680959_8416873889623392574_n.jpg?stp=cp6_dst-jpg_p960x960&amp;_nc_cat=109&amp;ccb=1-7&amp;_nc_sid=dd5e9f&amp;_nc_ohc=V4BK-LHSlGIAX_gbPGp&amp;_nc_ht=scontent-dus1-1.xx&amp;oh=00_AfAwvObJO-LqwNWx0V4EJ_PUnTSE4U4qi3aDEBcnkw8wiw&amp;oe=65AF77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489" y="2498501"/>
            <a:ext cx="4783254" cy="358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949489" y="6254839"/>
            <a:ext cx="484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Workshop mit Mitgliedern KU Energie zum Thema Wärmeversorgung – Kommunale Wärmeplanung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69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229589" y="0"/>
            <a:ext cx="9144000" cy="890337"/>
          </a:xfrm>
        </p:spPr>
        <p:txBody>
          <a:bodyPr>
            <a:normAutofit/>
          </a:bodyPr>
          <a:lstStyle/>
          <a:p>
            <a:pPr algn="l"/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Bücherei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810596" y="822804"/>
            <a:ext cx="443132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Statistik 2023</a:t>
            </a:r>
          </a:p>
          <a:p>
            <a:endParaRPr lang="de-DE" dirty="0"/>
          </a:p>
          <a:p>
            <a:r>
              <a:rPr lang="de-DE" dirty="0" smtClean="0"/>
              <a:t>Ausleihungen 		18642  </a:t>
            </a:r>
            <a:endParaRPr lang="de-DE" dirty="0"/>
          </a:p>
          <a:p>
            <a:r>
              <a:rPr lang="de-DE" dirty="0" smtClean="0"/>
              <a:t>+933  oder +5%</a:t>
            </a:r>
          </a:p>
          <a:p>
            <a:endParaRPr lang="de-DE" dirty="0"/>
          </a:p>
          <a:p>
            <a:r>
              <a:rPr lang="de-DE" dirty="0" smtClean="0"/>
              <a:t>Leser:</a:t>
            </a:r>
          </a:p>
          <a:p>
            <a:endParaRPr lang="de-DE" dirty="0"/>
          </a:p>
          <a:p>
            <a:r>
              <a:rPr lang="de-DE" dirty="0" smtClean="0"/>
              <a:t>Erwachsene		199</a:t>
            </a:r>
          </a:p>
          <a:p>
            <a:r>
              <a:rPr lang="de-DE" dirty="0" smtClean="0"/>
              <a:t>Kinder			311</a:t>
            </a:r>
          </a:p>
          <a:p>
            <a:r>
              <a:rPr lang="de-DE" dirty="0" smtClean="0"/>
              <a:t>Mitarbeiter		  16</a:t>
            </a:r>
          </a:p>
          <a:p>
            <a:endParaRPr lang="de-DE" dirty="0"/>
          </a:p>
          <a:p>
            <a:r>
              <a:rPr lang="de-DE" dirty="0" smtClean="0"/>
              <a:t>E Medien:</a:t>
            </a:r>
          </a:p>
          <a:p>
            <a:r>
              <a:rPr lang="de-DE" dirty="0" smtClean="0"/>
              <a:t>Ausleihungen		2211</a:t>
            </a:r>
          </a:p>
          <a:p>
            <a:r>
              <a:rPr lang="de-DE" dirty="0" smtClean="0"/>
              <a:t>Nutzer			     60</a:t>
            </a:r>
          </a:p>
          <a:p>
            <a:endParaRPr lang="de-DE" dirty="0" smtClean="0"/>
          </a:p>
          <a:p>
            <a:r>
              <a:rPr lang="de-DE" dirty="0" smtClean="0"/>
              <a:t>Es geht stetig nach oben mit den Zahlen!	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7" y="890337"/>
            <a:ext cx="5666509" cy="4249882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44087" y="5127404"/>
            <a:ext cx="66848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Vorträge zum System Putin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Buchlesung „Der Salon“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Lesungen für Schulklassen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Bücherflohmarkt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Tony Figuren nun verfügbar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15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229589" y="611724"/>
            <a:ext cx="9144000" cy="955819"/>
          </a:xfrm>
        </p:spPr>
        <p:txBody>
          <a:bodyPr>
            <a:normAutofit/>
          </a:bodyPr>
          <a:lstStyle/>
          <a:p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Betreuungseinrichtungen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29589" y="2042556"/>
            <a:ext cx="94012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				Ist:				Soll:</a:t>
            </a:r>
          </a:p>
          <a:p>
            <a:endParaRPr lang="de-DE" dirty="0" smtClean="0"/>
          </a:p>
          <a:p>
            <a:r>
              <a:rPr lang="de-DE" dirty="0" smtClean="0"/>
              <a:t>Kinderkrippe St. Peter		41				44		  </a:t>
            </a:r>
          </a:p>
          <a:p>
            <a:endParaRPr lang="de-DE" dirty="0"/>
          </a:p>
          <a:p>
            <a:r>
              <a:rPr lang="de-DE" dirty="0" smtClean="0"/>
              <a:t>Kinderkrippe Weltentdecker:		19				24</a:t>
            </a:r>
          </a:p>
          <a:p>
            <a:r>
              <a:rPr lang="de-DE" dirty="0" smtClean="0"/>
              <a:t>				</a:t>
            </a:r>
            <a:endParaRPr lang="de-DE" dirty="0"/>
          </a:p>
          <a:p>
            <a:r>
              <a:rPr lang="de-DE" dirty="0" smtClean="0"/>
              <a:t>Kindergarten St. Peter:		101				105					</a:t>
            </a:r>
            <a:endParaRPr lang="de-DE" dirty="0"/>
          </a:p>
          <a:p>
            <a:r>
              <a:rPr lang="de-DE" dirty="0" smtClean="0"/>
              <a:t>Kindergarten St. Georg:		104				108				</a:t>
            </a:r>
          </a:p>
          <a:p>
            <a:r>
              <a:rPr lang="de-DE" dirty="0" smtClean="0"/>
              <a:t>Waldkrippengruppe:		10				10	</a:t>
            </a:r>
          </a:p>
          <a:p>
            <a:endParaRPr lang="de-DE" dirty="0"/>
          </a:p>
          <a:p>
            <a:r>
              <a:rPr lang="de-DE" dirty="0" smtClean="0"/>
              <a:t>Waldkindergarten:			27				30</a:t>
            </a:r>
          </a:p>
          <a:p>
            <a:endParaRPr lang="de-DE" dirty="0"/>
          </a:p>
          <a:p>
            <a:r>
              <a:rPr lang="de-DE" dirty="0" smtClean="0"/>
              <a:t>Spielgruppe Wald:			10				10	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655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scontent-dus1-1.xx.fbcdn.net/v/t39.30808-6/386514835_360839129617252_592787973607036824_n.jpg?stp=cp6_dst-jpg_p960x960&amp;_nc_cat=110&amp;ccb=1-7&amp;_nc_sid=dd5e9f&amp;_nc_ohc=K9FNMShlAkMAX8WF2Pw&amp;_nc_ht=scontent-dus1-1.xx&amp;oh=00_AfAX44YvZFMHLMv8olLVRN_ac6EkDnhxCZ2rP5IDCMXvxg&amp;oe=65AFBE0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87" y="2856271"/>
            <a:ext cx="4995674" cy="374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024" y="2856271"/>
            <a:ext cx="6586518" cy="370491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8658" y="226142"/>
            <a:ext cx="952745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Ausbau Betreuungsplätze</a:t>
            </a:r>
          </a:p>
          <a:p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Neuanschaffung Bauwagen Waldkindergarten	  	Container Gruppe für 24 Kiga Kinder</a:t>
            </a: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			  	Danke an Fam. Wechselberger </a:t>
            </a:r>
            <a:r>
              <a:rPr lang="de-DE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92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826" y="159598"/>
            <a:ext cx="1991096" cy="205435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8658" y="226142"/>
            <a:ext cx="9527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Neubau Kita St. </a:t>
            </a:r>
            <a:r>
              <a:rPr lang="de-DE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Kastelus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8" y="1149472"/>
            <a:ext cx="9753600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1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045" y="64002"/>
            <a:ext cx="1991096" cy="205435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8658" y="226142"/>
            <a:ext cx="9527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Neubau Kita St. </a:t>
            </a:r>
            <a:r>
              <a:rPr lang="de-DE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Kastelus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8" y="1441219"/>
            <a:ext cx="97536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6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904" y="269855"/>
            <a:ext cx="1991096" cy="2054358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83127" y="0"/>
            <a:ext cx="9144000" cy="955819"/>
          </a:xfrm>
        </p:spPr>
        <p:txBody>
          <a:bodyPr>
            <a:normAutofit/>
          </a:bodyPr>
          <a:lstStyle/>
          <a:p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Bevölkerungsentwicklung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81049" y="866901"/>
            <a:ext cx="11910951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				</a:t>
            </a:r>
            <a:r>
              <a:rPr lang="de-DE" sz="2400" b="1" dirty="0"/>
              <a:t>E</a:t>
            </a:r>
            <a:r>
              <a:rPr lang="de-DE" sz="2400" b="1" dirty="0" smtClean="0"/>
              <a:t>inwohnerzahl 2023</a:t>
            </a:r>
            <a:endParaRPr lang="de-DE" sz="2400" b="1" dirty="0"/>
          </a:p>
          <a:p>
            <a:r>
              <a:rPr lang="de-DE" sz="2400" dirty="0"/>
              <a:t>Hebertshausen:			</a:t>
            </a:r>
            <a:r>
              <a:rPr lang="de-DE" sz="2400" dirty="0" smtClean="0"/>
              <a:t>2540</a:t>
            </a:r>
            <a:r>
              <a:rPr lang="de-DE" sz="2400" dirty="0"/>
              <a:t>			</a:t>
            </a:r>
            <a:endParaRPr lang="de-DE" sz="2400" dirty="0" smtClean="0"/>
          </a:p>
          <a:p>
            <a:r>
              <a:rPr lang="de-DE" sz="2400" dirty="0"/>
              <a:t>Ampermoching:			1341</a:t>
            </a:r>
            <a:endParaRPr lang="de-DE" sz="2400" dirty="0" smtClean="0"/>
          </a:p>
          <a:p>
            <a:r>
              <a:rPr lang="de-DE" sz="2400" dirty="0" err="1"/>
              <a:t>Deutenhofen</a:t>
            </a:r>
            <a:r>
              <a:rPr lang="de-DE" sz="2400" dirty="0"/>
              <a:t>:				856</a:t>
            </a:r>
          </a:p>
          <a:p>
            <a:r>
              <a:rPr lang="de-DE" sz="2400" b="1" dirty="0"/>
              <a:t>Prittlbach:				484                                  </a:t>
            </a:r>
          </a:p>
          <a:p>
            <a:r>
              <a:rPr lang="de-DE" sz="2400" dirty="0"/>
              <a:t>Unterweilbach:			319                                  </a:t>
            </a:r>
          </a:p>
          <a:p>
            <a:r>
              <a:rPr lang="de-DE" sz="2400" dirty="0"/>
              <a:t>Sulzrain:				96 	</a:t>
            </a:r>
            <a:endParaRPr lang="de-DE" sz="2400" dirty="0" smtClean="0"/>
          </a:p>
          <a:p>
            <a:r>
              <a:rPr lang="de-DE" sz="2400" dirty="0"/>
              <a:t>Hackermoos:				90                                   </a:t>
            </a:r>
          </a:p>
          <a:p>
            <a:r>
              <a:rPr lang="de-DE" sz="2400" dirty="0" err="1"/>
              <a:t>Lotzbach</a:t>
            </a:r>
            <a:r>
              <a:rPr lang="de-DE" sz="2400" dirty="0"/>
              <a:t>:				65</a:t>
            </a:r>
          </a:p>
          <a:p>
            <a:r>
              <a:rPr lang="de-DE" sz="2400" b="1" dirty="0" err="1"/>
              <a:t>Goppertshofen</a:t>
            </a:r>
            <a:r>
              <a:rPr lang="de-DE" sz="2400" b="1" dirty="0"/>
              <a:t>:			55                                    </a:t>
            </a:r>
          </a:p>
          <a:p>
            <a:r>
              <a:rPr lang="de-DE" sz="2400" dirty="0"/>
              <a:t>Oberweilbach:			</a:t>
            </a:r>
            <a:r>
              <a:rPr lang="de-DE" sz="2400" dirty="0" smtClean="0"/>
              <a:t>	48                                    </a:t>
            </a:r>
            <a:endParaRPr lang="de-DE" sz="2400" dirty="0"/>
          </a:p>
          <a:p>
            <a:r>
              <a:rPr lang="de-DE" sz="2400" dirty="0" err="1" smtClean="0"/>
              <a:t>Walpertshofen</a:t>
            </a:r>
            <a:r>
              <a:rPr lang="de-DE" sz="2400" dirty="0"/>
              <a:t>:		</a:t>
            </a:r>
            <a:r>
              <a:rPr lang="de-DE" sz="2400" dirty="0" smtClean="0"/>
              <a:t>	24</a:t>
            </a:r>
          </a:p>
          <a:p>
            <a:r>
              <a:rPr lang="de-DE" sz="2400" dirty="0" err="1"/>
              <a:t>Reipertshofen</a:t>
            </a:r>
            <a:r>
              <a:rPr lang="de-DE" sz="2400" dirty="0"/>
              <a:t>:			</a:t>
            </a:r>
            <a:r>
              <a:rPr lang="de-DE" sz="2400" dirty="0" smtClean="0"/>
              <a:t>	23                                     </a:t>
            </a:r>
            <a:endParaRPr lang="de-DE" sz="2400" dirty="0"/>
          </a:p>
          <a:p>
            <a:r>
              <a:rPr lang="de-DE" sz="2400" dirty="0" smtClean="0"/>
              <a:t>Kaltmühle:				19</a:t>
            </a:r>
          </a:p>
          <a:p>
            <a:r>
              <a:rPr lang="de-DE" sz="2400" dirty="0" smtClean="0"/>
              <a:t>Gänsstall:				7</a:t>
            </a:r>
          </a:p>
          <a:p>
            <a:r>
              <a:rPr lang="de-DE" sz="2400" dirty="0" smtClean="0"/>
              <a:t>Hackenhof:				6                                       </a:t>
            </a:r>
          </a:p>
          <a:p>
            <a:endParaRPr lang="de-DE" sz="2400" dirty="0" smtClean="0"/>
          </a:p>
          <a:p>
            <a:endParaRPr lang="de-DE" sz="2400" dirty="0" smtClean="0"/>
          </a:p>
          <a:p>
            <a:r>
              <a:rPr lang="de-DE" sz="2400" dirty="0"/>
              <a:t>		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917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8658" y="226142"/>
            <a:ext cx="9527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Neubau Kita St. </a:t>
            </a:r>
            <a:r>
              <a:rPr lang="de-DE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Kastelus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24196" y="1267691"/>
            <a:ext cx="10162309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400" dirty="0" smtClean="0"/>
              <a:t>Platz für 74 weiter Kinder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400" dirty="0" smtClean="0"/>
              <a:t>Kindergrippe und Kindergarten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400" dirty="0" smtClean="0"/>
              <a:t>Inklusionsstandort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400" dirty="0" smtClean="0"/>
              <a:t>Baubeginn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400" dirty="0" smtClean="0"/>
              <a:t>Fertigstellung geplant September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31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0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9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8658" y="226142"/>
            <a:ext cx="9527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Neubau Kirchstraße 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24196" y="1267691"/>
            <a:ext cx="8512233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Notwendiger Grunderwerb im Januar 23 nun abgeschlossen. Danke an alle ET für die Abtretung und die unkomplizierten Gespräche.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Weitere Parkplätze für Friedhofsnutzer und Kita werden geschaffen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Ausführliche Bürgerinfo zu der Planung in 4-6 Wochen. Alle sind herzlich eingeladen.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Dorfwiese bleibt natürlich erhalten.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Spielmöglichkeiten sollen aber deutlich ausgebaut werden.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Nach Fertigstellung ist Dorferneuerung Prittlbach mit Hans-</a:t>
            </a:r>
            <a:r>
              <a:rPr lang="de-DE" sz="2400" dirty="0" err="1" smtClean="0"/>
              <a:t>Köchl</a:t>
            </a:r>
            <a:r>
              <a:rPr lang="de-DE" sz="2400" dirty="0" smtClean="0"/>
              <a:t> Haus, Kirchstraße, Spielplatz, Kita St. </a:t>
            </a:r>
            <a:r>
              <a:rPr lang="de-DE" sz="2400" dirty="0" err="1" smtClean="0"/>
              <a:t>Kastelus</a:t>
            </a:r>
            <a:r>
              <a:rPr lang="de-DE" sz="2400" dirty="0" smtClean="0"/>
              <a:t> abgeschlossen.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216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8658" y="226142"/>
            <a:ext cx="9527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Neubaugebiet DGH</a:t>
            </a:r>
            <a:endParaRPr lang="de-DE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24196" y="1267691"/>
            <a:ext cx="851223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 smtClean="0"/>
              <a:t>Alle Grundstücke der Gemeinde wurden in 2023 verkauft.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 smtClean="0"/>
              <a:t>Bautätigkeiten haben bereits rege begonnen.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 smtClean="0"/>
              <a:t>Anschluss an Angerstraße wurde hergestellt.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 smtClean="0"/>
              <a:t>Div. Gespräche mit Anwohner wegen Durchlass Brücke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 smtClean="0"/>
              <a:t>Spielplatz kommt gemeinsam mit Kita Bau</a:t>
            </a:r>
          </a:p>
          <a:p>
            <a:endParaRPr lang="de-DE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317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229589" y="611724"/>
            <a:ext cx="9144000" cy="955819"/>
          </a:xfrm>
        </p:spPr>
        <p:txBody>
          <a:bodyPr>
            <a:normAutofit/>
          </a:bodyPr>
          <a:lstStyle/>
          <a:p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Schulverband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29589" y="1567543"/>
            <a:ext cx="94012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								</a:t>
            </a:r>
          </a:p>
          <a:p>
            <a:r>
              <a:rPr lang="de-DE" dirty="0" smtClean="0"/>
              <a:t>Grundschule:				235   11 Klassen		</a:t>
            </a:r>
          </a:p>
          <a:p>
            <a:endParaRPr lang="de-DE" dirty="0"/>
          </a:p>
          <a:p>
            <a:r>
              <a:rPr lang="de-DE" dirty="0" smtClean="0"/>
              <a:t>Mittelschule:				138    7  Klassen		</a:t>
            </a:r>
          </a:p>
          <a:p>
            <a:endParaRPr lang="de-DE" dirty="0" smtClean="0"/>
          </a:p>
          <a:p>
            <a:r>
              <a:rPr lang="de-DE" dirty="0" smtClean="0"/>
              <a:t>Offene Ganztagsschule:			27   	</a:t>
            </a:r>
          </a:p>
          <a:p>
            <a:endParaRPr lang="de-DE" dirty="0" smtClean="0"/>
          </a:p>
          <a:p>
            <a:r>
              <a:rPr lang="de-DE" dirty="0" smtClean="0"/>
              <a:t>Außenklassen Franziskuswerk Schönbrunn:	1 Klasse </a:t>
            </a:r>
          </a:p>
          <a:p>
            <a:endParaRPr lang="de-DE" dirty="0"/>
          </a:p>
          <a:p>
            <a:r>
              <a:rPr lang="de-DE" dirty="0" smtClean="0"/>
              <a:t>Hort					 121	</a:t>
            </a:r>
          </a:p>
          <a:p>
            <a:endParaRPr lang="de-DE" dirty="0"/>
          </a:p>
          <a:p>
            <a:r>
              <a:rPr lang="de-DE" dirty="0" smtClean="0"/>
              <a:t>Mittagsbetreuung				 34			</a:t>
            </a:r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	</a:t>
            </a:r>
          </a:p>
          <a:p>
            <a:r>
              <a:rPr lang="de-DE" dirty="0"/>
              <a:t>	</a:t>
            </a:r>
            <a:r>
              <a:rPr lang="de-DE" dirty="0" smtClean="0"/>
              <a:t>		</a:t>
            </a:r>
          </a:p>
          <a:p>
            <a:r>
              <a:rPr lang="de-DE" dirty="0"/>
              <a:t>	</a:t>
            </a:r>
          </a:p>
          <a:p>
            <a:r>
              <a:rPr lang="de-DE" dirty="0" smtClean="0"/>
              <a:t>	Sommerfest der Grund- und Mittelschule mit vielen hunderten Gästen</a:t>
            </a:r>
          </a:p>
          <a:p>
            <a:endParaRPr lang="de-DE" dirty="0"/>
          </a:p>
          <a:p>
            <a:r>
              <a:rPr lang="de-DE" dirty="0" smtClean="0"/>
              <a:t>						</a:t>
            </a:r>
            <a:endParaRPr lang="de-DE" dirty="0"/>
          </a:p>
        </p:txBody>
      </p:sp>
      <p:pic>
        <p:nvPicPr>
          <p:cNvPr id="4100" name="Picture 4" descr="https://scontent-dus1-1.xx.fbcdn.net/v/t39.30808-6/345628852_942738506923519_4862723713554239814_n.jpg?_nc_cat=102&amp;ccb=1-7&amp;_nc_sid=dd5e9f&amp;_nc_ohc=WhZdC-aJl_sAX9rA44i&amp;_nc_oc=AQlN2kLc610KwCIDPlGz-AG_22pK9kz3kDIa4FJdNBfDmO6CZFHfC9STiYVXB7f0IAM&amp;_nc_ht=scontent-dus1-1.xx&amp;oh=00_AfDXItr_ktgiuSxZj92cglLf3eFclEmql7W6lj6-vp8k3g&amp;oe=65AFAC8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716" y="2421775"/>
            <a:ext cx="4062548" cy="406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9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-435430" y="79710"/>
            <a:ext cx="9144000" cy="955819"/>
          </a:xfrm>
        </p:spPr>
        <p:txBody>
          <a:bodyPr>
            <a:normAutofit/>
          </a:bodyPr>
          <a:lstStyle/>
          <a:p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Grund und Mittelschule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1" y="2739043"/>
            <a:ext cx="5225936" cy="391945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882" y="2739043"/>
            <a:ext cx="5225935" cy="391945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32509" y="1284316"/>
            <a:ext cx="8376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Renovierung und Erweiterung Lehrerzimmer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9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-435430" y="79710"/>
            <a:ext cx="9144000" cy="955819"/>
          </a:xfrm>
        </p:spPr>
        <p:txBody>
          <a:bodyPr>
            <a:normAutofit/>
          </a:bodyPr>
          <a:lstStyle/>
          <a:p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Schulweghelfer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657601" y="1498445"/>
            <a:ext cx="244919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4 Übergänge </a:t>
            </a:r>
          </a:p>
          <a:p>
            <a:endParaRPr lang="de-DE" dirty="0"/>
          </a:p>
          <a:p>
            <a:r>
              <a:rPr lang="de-DE" dirty="0" smtClean="0"/>
              <a:t>Viele Seniorinnen und Senioren stehen dafür zur Verfügung. </a:t>
            </a:r>
          </a:p>
          <a:p>
            <a:endParaRPr lang="de-DE" dirty="0"/>
          </a:p>
          <a:p>
            <a:r>
              <a:rPr lang="de-DE" dirty="0" smtClean="0"/>
              <a:t>Darum auch neue Kräfte notwendig.</a:t>
            </a:r>
          </a:p>
          <a:p>
            <a:endParaRPr lang="de-DE" dirty="0"/>
          </a:p>
          <a:p>
            <a:r>
              <a:rPr lang="de-DE" dirty="0" smtClean="0"/>
              <a:t>Aufwand sehr überschaubar.</a:t>
            </a:r>
          </a:p>
          <a:p>
            <a:endParaRPr lang="de-DE" dirty="0"/>
          </a:p>
          <a:p>
            <a:r>
              <a:rPr lang="de-DE" dirty="0" smtClean="0"/>
              <a:t>1/2h pro Monat</a:t>
            </a:r>
          </a:p>
          <a:p>
            <a:endParaRPr lang="de-DE" dirty="0"/>
          </a:p>
          <a:p>
            <a:r>
              <a:rPr lang="de-DE" dirty="0" smtClean="0"/>
              <a:t>Kinder brauchen unsere Hilfe. </a:t>
            </a:r>
            <a:endParaRPr lang="de-DE" dirty="0"/>
          </a:p>
        </p:txBody>
      </p:sp>
      <p:pic>
        <p:nvPicPr>
          <p:cNvPr id="8194" name="Picture 2" descr="https://scontent-dus1-1.xx.fbcdn.net/v/t39.30808-6/383210814_354394676928364_6930299401009233366_n.jpg?stp=cp6_dst-jpg&amp;_nc_cat=107&amp;ccb=1-7&amp;_nc_sid=dd5e9f&amp;_nc_ohc=KIW2BlS9g_sAX-FzvOr&amp;_nc_ht=scontent-dus1-1.xx&amp;oh=00_AfBJOvd22CtT_fT0GHXmP_AzgdzuhxAXKoaO4rheqKrrtA&amp;oe=65B2BD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" y="1421476"/>
            <a:ext cx="3410057" cy="454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content-dus1-1.xx.fbcdn.net/v/t39.30808-6/382928998_354395656928266_8685719208570438214_n.jpg?stp=cp6_dst-jpg_p960x960&amp;_nc_cat=101&amp;ccb=1-7&amp;_nc_sid=dd5e9f&amp;_nc_ohc=3xGv_XK4VLIAX9tKrXX&amp;_nc_ht=scontent-dus1-1.xx&amp;oh=00_AfBcwqTmGu04wSUBYWlA8TcyhAJUzjYymrnvzDGIvpEpkw&amp;oe=65B27A9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044" y="1421476"/>
            <a:ext cx="3410058" cy="454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60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750" y="519817"/>
            <a:ext cx="1991096" cy="2054358"/>
          </a:xfrm>
          <a:prstGeom prst="rect">
            <a:avLst/>
          </a:prstGeom>
        </p:spPr>
      </p:pic>
      <p:sp>
        <p:nvSpPr>
          <p:cNvPr id="6" name="Titel 5"/>
          <p:cNvSpPr txBox="1">
            <a:spLocks/>
          </p:cNvSpPr>
          <p:nvPr/>
        </p:nvSpPr>
        <p:spPr>
          <a:xfrm>
            <a:off x="110670" y="278677"/>
            <a:ext cx="9144000" cy="955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Feuerwehren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Keine Fotobeschreibung verfügbar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11" y="1130300"/>
            <a:ext cx="5320822" cy="399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content-dus1-1.xx.fbcdn.net/v/t39.30808-6/384550870_356970946670737_17511870865633819_n.jpg?stp=cp6_dst-jpg_p960x960&amp;_nc_cat=105&amp;ccb=1-7&amp;_nc_sid=dd5e9f&amp;_nc_ohc=bxVyAcXRQDAAX9SpHBf&amp;_nc_ht=scontent-dus1-1.xx&amp;oh=00_AfDLiHeDUagyThwQSpSZ7vWcmVykx6OSbjWZbSuO-dk5Fw&amp;oe=65B2A12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033" y="2782622"/>
            <a:ext cx="5231341" cy="392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82511" y="5283200"/>
            <a:ext cx="5265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Jugendfeuerwehren wachsen stetig im Gemeindegebiet! </a:t>
            </a:r>
          </a:p>
          <a:p>
            <a:r>
              <a:rPr lang="de-DE" dirty="0" smtClean="0"/>
              <a:t>Danke an die FF Ampermoching für Eisstadion!!!!</a:t>
            </a:r>
            <a:endParaRPr lang="de-DE" dirty="0"/>
          </a:p>
          <a:p>
            <a:r>
              <a:rPr lang="de-DE" dirty="0" smtClean="0"/>
              <a:t>2023 Rekordjahr was Einsatzzahlen betrifft 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5905500" y="427567"/>
            <a:ext cx="3683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Feuerwehren gut ausgebildet</a:t>
            </a:r>
          </a:p>
          <a:p>
            <a:endParaRPr lang="de-DE" dirty="0"/>
          </a:p>
          <a:p>
            <a:r>
              <a:rPr lang="de-DE" dirty="0" smtClean="0"/>
              <a:t>Feuerwehren sind aktuell sehr gut ausgerüstet. </a:t>
            </a:r>
          </a:p>
          <a:p>
            <a:endParaRPr lang="de-DE" dirty="0"/>
          </a:p>
          <a:p>
            <a:r>
              <a:rPr lang="de-DE" dirty="0" smtClean="0"/>
              <a:t>Ständig weitere Investition aber trotzdem notwendig!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186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sp>
        <p:nvSpPr>
          <p:cNvPr id="5" name="Titel 5"/>
          <p:cNvSpPr txBox="1">
            <a:spLocks/>
          </p:cNvSpPr>
          <p:nvPr/>
        </p:nvSpPr>
        <p:spPr>
          <a:xfrm>
            <a:off x="218704" y="230188"/>
            <a:ext cx="9144000" cy="955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Rehkitzrettung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scontent-dus1-1.xx.fbcdn.net/v/t39.30808-6/350646737_968466250859244_6356240309776211685_n.jpg?stp=cp6_dst-jpg_p960x960&amp;_nc_cat=106&amp;ccb=1-7&amp;_nc_sid=dd5e9f&amp;_nc_ohc=n55SOjp8bwQAX8ttoLB&amp;_nc_ht=scontent-dus1-1.xx&amp;oh=00_AfCxVqhVq_svdOMRqxGzxzJfaYgC9CbsWM2dNge2-sBovw&amp;oe=65AF017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59" y="1147233"/>
            <a:ext cx="3893874" cy="519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content-dus1-1.xx.fbcdn.net/v/t39.30808-6/350524587_923785138729957_3584649968712658417_n.jpg?stp=cp6_dst-jpg_p960x960&amp;_nc_cat=108&amp;ccb=1-7&amp;_nc_sid=dd5e9f&amp;_nc_ohc=h6Oi8jmr4rMAX-jnMpc&amp;_nc_ht=scontent-dus1-1.xx&amp;oh=00_AfAF8Fsc_C6-i8zLggk3OgFKJw3FpUjl86Ccm11LnrVCIg&amp;oe=65AFB87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084" y="1147233"/>
            <a:ext cx="3893873" cy="519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8331200" y="2391833"/>
            <a:ext cx="369146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25 Einsatztage (03:00 – 08:00 Uhr)</a:t>
            </a:r>
          </a:p>
          <a:p>
            <a:r>
              <a:rPr lang="de-DE" dirty="0" smtClean="0"/>
              <a:t>443 Stunden</a:t>
            </a:r>
          </a:p>
          <a:p>
            <a:r>
              <a:rPr lang="de-DE" dirty="0" smtClean="0"/>
              <a:t>357 ha überflogen</a:t>
            </a:r>
          </a:p>
          <a:p>
            <a:endParaRPr lang="de-DE" dirty="0" smtClean="0"/>
          </a:p>
          <a:p>
            <a:r>
              <a:rPr lang="de-DE" dirty="0"/>
              <a:t>Drohnenteam Hebertshausen </a:t>
            </a:r>
          </a:p>
          <a:p>
            <a:r>
              <a:rPr lang="de-DE" dirty="0" smtClean="0"/>
              <a:t>Viele </a:t>
            </a:r>
            <a:r>
              <a:rPr lang="de-DE" dirty="0" err="1" smtClean="0"/>
              <a:t>Einsätz</a:t>
            </a:r>
            <a:r>
              <a:rPr lang="de-DE" dirty="0" smtClean="0"/>
              <a:t> auch in anderen Gemeinden</a:t>
            </a:r>
          </a:p>
          <a:p>
            <a:endParaRPr lang="de-DE" dirty="0" smtClean="0"/>
          </a:p>
          <a:p>
            <a:r>
              <a:rPr lang="de-DE" dirty="0" smtClean="0"/>
              <a:t>44 Rehkitze gerettet</a:t>
            </a:r>
          </a:p>
          <a:p>
            <a:r>
              <a:rPr lang="de-DE" dirty="0" smtClean="0"/>
              <a:t>10 aus Wiesen vertrieben</a:t>
            </a:r>
          </a:p>
          <a:p>
            <a:endParaRPr lang="de-DE" dirty="0"/>
          </a:p>
          <a:p>
            <a:r>
              <a:rPr lang="de-DE" dirty="0" smtClean="0"/>
              <a:t>Ca. 16 Helfer</a:t>
            </a:r>
          </a:p>
          <a:p>
            <a:endParaRPr lang="de-DE" dirty="0"/>
          </a:p>
          <a:p>
            <a:r>
              <a:rPr lang="de-DE" dirty="0" smtClean="0"/>
              <a:t>Vielen Dank für diese wichtige Arbeit!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833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content-dus1-1.xx.fbcdn.net/v/t39.30808-6/345589258_186195924335208_2767067234633516533_n.jpg?_nc_cat=107&amp;ccb=1-7&amp;_nc_sid=dd5e9f&amp;_nc_ohc=76RBbnRXg-UAX8UTenQ&amp;_nc_ht=scontent-dus1-1.xx&amp;oh=00_AfDuXMXVQj0098uF2sbF13YTM9MXAUA6HCUY1varT3QQxQ&amp;oe=65AF9B2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4" y="1454727"/>
            <a:ext cx="5262273" cy="526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sp>
        <p:nvSpPr>
          <p:cNvPr id="6" name="Titel 5"/>
          <p:cNvSpPr txBox="1">
            <a:spLocks/>
          </p:cNvSpPr>
          <p:nvPr/>
        </p:nvSpPr>
        <p:spPr>
          <a:xfrm>
            <a:off x="218704" y="230188"/>
            <a:ext cx="9144000" cy="955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Beachvolleyballanlage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698375" y="2421775"/>
            <a:ext cx="61306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Einweihung von zwei Beachvolleyballfelder, die auch für Beachsoccer und Beachtennis verwendet werden können. </a:t>
            </a:r>
          </a:p>
          <a:p>
            <a:endParaRPr lang="de-DE" dirty="0"/>
          </a:p>
          <a:p>
            <a:r>
              <a:rPr lang="de-DE" dirty="0" smtClean="0"/>
              <a:t>Gemeinde hat mitfinanziert</a:t>
            </a:r>
          </a:p>
          <a:p>
            <a:endParaRPr lang="de-DE" dirty="0"/>
          </a:p>
          <a:p>
            <a:r>
              <a:rPr lang="de-DE" dirty="0" smtClean="0"/>
              <a:t>Bauhof mit fast 200 Arbeitsstunden beteiligt</a:t>
            </a:r>
          </a:p>
          <a:p>
            <a:endParaRPr lang="de-DE" dirty="0"/>
          </a:p>
          <a:p>
            <a:r>
              <a:rPr lang="de-DE" dirty="0" smtClean="0"/>
              <a:t>Thomas Hautmann von der Volleyballabteilung hat Organisation übernommen. Zahlreiche Mitglieder der Abteilung und weitere freiwillige haben hier mitangepackt.</a:t>
            </a:r>
          </a:p>
          <a:p>
            <a:endParaRPr lang="de-DE" dirty="0"/>
          </a:p>
          <a:p>
            <a:r>
              <a:rPr lang="de-DE" dirty="0" smtClean="0"/>
              <a:t>Anlage kann stets gebucht werden über das Internet! </a:t>
            </a:r>
          </a:p>
          <a:p>
            <a:endParaRPr lang="de-DE" dirty="0"/>
          </a:p>
          <a:p>
            <a:r>
              <a:rPr lang="de-DE" dirty="0" smtClean="0"/>
              <a:t>Viel Erfolg!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589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904" y="269855"/>
            <a:ext cx="1991096" cy="2054358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83127" y="0"/>
            <a:ext cx="9144000" cy="955819"/>
          </a:xfrm>
        </p:spPr>
        <p:txBody>
          <a:bodyPr>
            <a:normAutofit/>
          </a:bodyPr>
          <a:lstStyle/>
          <a:p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Asylbewerber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81049" y="866901"/>
            <a:ext cx="119109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400" dirty="0" smtClean="0"/>
          </a:p>
          <a:p>
            <a:r>
              <a:rPr lang="de-DE" sz="2400" dirty="0" smtClean="0"/>
              <a:t>von-Mandl-Str.				79</a:t>
            </a:r>
          </a:p>
          <a:p>
            <a:r>
              <a:rPr lang="de-DE" sz="2400" dirty="0" smtClean="0"/>
              <a:t>Krautgartenstraße				67</a:t>
            </a:r>
          </a:p>
          <a:p>
            <a:r>
              <a:rPr lang="de-DE" sz="2400" dirty="0" smtClean="0"/>
              <a:t>Torstraße (Ukrainer)				15</a:t>
            </a:r>
          </a:p>
          <a:p>
            <a:endParaRPr lang="de-DE" sz="2400" dirty="0"/>
          </a:p>
          <a:p>
            <a:endParaRPr lang="de-DE" sz="2400" dirty="0" smtClean="0"/>
          </a:p>
          <a:p>
            <a:r>
              <a:rPr lang="de-DE" sz="2400" dirty="0" smtClean="0"/>
              <a:t>Personen mit fremder oder weiterer Nationalität			1292</a:t>
            </a:r>
          </a:p>
          <a:p>
            <a:endParaRPr lang="de-DE" sz="2400" dirty="0"/>
          </a:p>
          <a:p>
            <a:r>
              <a:rPr lang="de-DE" sz="2400" dirty="0" smtClean="0"/>
              <a:t>Anzahl Nationen							77</a:t>
            </a:r>
          </a:p>
          <a:p>
            <a:endParaRPr lang="de-DE" sz="2400" dirty="0"/>
          </a:p>
          <a:p>
            <a:r>
              <a:rPr lang="de-DE" sz="2400" dirty="0" smtClean="0"/>
              <a:t>Anteil an Gesamtbevölkerung in der Gemeinde			17%			</a:t>
            </a:r>
          </a:p>
          <a:p>
            <a:r>
              <a:rPr lang="de-DE" sz="2400" dirty="0"/>
              <a:t>		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799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735" y="0"/>
            <a:ext cx="1991096" cy="2054358"/>
          </a:xfrm>
          <a:prstGeom prst="rect">
            <a:avLst/>
          </a:prstGeom>
        </p:spPr>
      </p:pic>
      <p:pic>
        <p:nvPicPr>
          <p:cNvPr id="15362" name="Picture 2" descr="https://scontent-dus1-1.xx.fbcdn.net/v/t39.30808-6/357473297_309508931416939_5408063426932070961_n.jpg?stp=cp6_dst-jpg_p960x960&amp;_nc_cat=101&amp;ccb=1-7&amp;_nc_sid=dd5e9f&amp;_nc_ohc=yiHVIWR0otUAX8qFGcZ&amp;_nc_ht=scontent-dus1-1.xx&amp;oh=00_AfBICltQDU6svyfy3YhHZwuJhrC7q_66xXlha2s5nvnzOA&amp;oe=65AEBB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" y="2813858"/>
            <a:ext cx="5264728" cy="394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215" y="1920240"/>
            <a:ext cx="3039341" cy="477566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043" y="2921924"/>
            <a:ext cx="3297554" cy="373241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07818" y="182880"/>
            <a:ext cx="98381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1. Kocherball in Hebertshausen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07818" y="1027179"/>
            <a:ext cx="82171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Volkstanzkurs im Vorfeld mit Vroni und </a:t>
            </a:r>
            <a:r>
              <a:rPr lang="de-DE" dirty="0" err="1" smtClean="0"/>
              <a:t>Atul</a:t>
            </a:r>
            <a:r>
              <a:rPr lang="de-DE" dirty="0" smtClean="0"/>
              <a:t> – 30 Teilnehmer</a:t>
            </a:r>
          </a:p>
          <a:p>
            <a:r>
              <a:rPr lang="de-DE" dirty="0" smtClean="0"/>
              <a:t>Kocherball mit Volksmusikgruppe </a:t>
            </a:r>
            <a:r>
              <a:rPr lang="de-DE" dirty="0" err="1" smtClean="0"/>
              <a:t>Quetschenblech</a:t>
            </a:r>
            <a:endParaRPr lang="de-DE" dirty="0" smtClean="0"/>
          </a:p>
          <a:p>
            <a:r>
              <a:rPr lang="de-DE" dirty="0" smtClean="0"/>
              <a:t>Auftritt der </a:t>
            </a:r>
            <a:r>
              <a:rPr lang="de-DE" dirty="0" err="1" smtClean="0"/>
              <a:t>Schloßbergler</a:t>
            </a:r>
            <a:r>
              <a:rPr lang="de-DE" dirty="0" smtClean="0"/>
              <a:t> Dachau</a:t>
            </a:r>
          </a:p>
          <a:p>
            <a:r>
              <a:rPr lang="de-DE" dirty="0" smtClean="0"/>
              <a:t>Tatkräftige Unterstützung durch Burschenvereine Hebertshausen /Prittlbach</a:t>
            </a:r>
          </a:p>
          <a:p>
            <a:r>
              <a:rPr lang="de-DE" dirty="0" smtClean="0"/>
              <a:t>234 Gäste – etwas Pech mit dem Wetter gehabt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11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sp>
        <p:nvSpPr>
          <p:cNvPr id="5" name="Titel 5"/>
          <p:cNvSpPr txBox="1">
            <a:spLocks/>
          </p:cNvSpPr>
          <p:nvPr/>
        </p:nvSpPr>
        <p:spPr>
          <a:xfrm>
            <a:off x="218704" y="230188"/>
            <a:ext cx="9144000" cy="955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Kauf </a:t>
            </a:r>
            <a:r>
              <a:rPr lang="de-DE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Gernhäuser</a:t>
            </a:r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Anwesen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8331200" y="2391833"/>
            <a:ext cx="3691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4" y="1271847"/>
            <a:ext cx="4467690" cy="537417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854633" y="2481349"/>
            <a:ext cx="683306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Kauf des alten </a:t>
            </a:r>
            <a:r>
              <a:rPr lang="de-DE" dirty="0" err="1" smtClean="0"/>
              <a:t>Gernhäuser</a:t>
            </a:r>
            <a:r>
              <a:rPr lang="de-DE" dirty="0" smtClean="0"/>
              <a:t> Anwesen in Ampermoching</a:t>
            </a:r>
          </a:p>
          <a:p>
            <a:endParaRPr lang="de-DE" dirty="0"/>
          </a:p>
          <a:p>
            <a:r>
              <a:rPr lang="de-DE" dirty="0" smtClean="0"/>
              <a:t>Eigentümerin kam Gemeinde sehr entgegen!</a:t>
            </a:r>
          </a:p>
          <a:p>
            <a:endParaRPr lang="de-DE" dirty="0"/>
          </a:p>
          <a:p>
            <a:r>
              <a:rPr lang="de-DE" dirty="0" smtClean="0"/>
              <a:t>Damit jetzt Kreuzungsausbau mit Ampelanlage möglich</a:t>
            </a:r>
          </a:p>
          <a:p>
            <a:endParaRPr lang="de-DE" dirty="0"/>
          </a:p>
          <a:p>
            <a:r>
              <a:rPr lang="de-DE" dirty="0" smtClean="0"/>
              <a:t>Erste Treffen mit Straßenbauamt und Landkreis Dachau haben stattgefunden</a:t>
            </a:r>
          </a:p>
          <a:p>
            <a:endParaRPr lang="de-DE" dirty="0"/>
          </a:p>
          <a:p>
            <a:r>
              <a:rPr lang="de-DE" dirty="0" smtClean="0"/>
              <a:t>Umbau angepeilt für 2025</a:t>
            </a:r>
          </a:p>
          <a:p>
            <a:endParaRPr lang="de-DE" dirty="0"/>
          </a:p>
          <a:p>
            <a:r>
              <a:rPr lang="de-DE" dirty="0" smtClean="0"/>
              <a:t>Restgrundstück wird durch KU mit Wohnungen wieder bebaut. Wohl bis zu 10 Wohnungen möglich.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162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sp>
        <p:nvSpPr>
          <p:cNvPr id="5" name="Titel 5"/>
          <p:cNvSpPr txBox="1">
            <a:spLocks/>
          </p:cNvSpPr>
          <p:nvPr/>
        </p:nvSpPr>
        <p:spPr>
          <a:xfrm>
            <a:off x="218704" y="230188"/>
            <a:ext cx="9144000" cy="955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Anmietung Portner Anwesen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8331200" y="2391833"/>
            <a:ext cx="3691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4316244" y="1456415"/>
            <a:ext cx="68330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Erhalt der Arztpraxis Dr. </a:t>
            </a:r>
            <a:r>
              <a:rPr lang="de-DE" dirty="0" err="1" smtClean="0"/>
              <a:t>Egerer</a:t>
            </a:r>
            <a:r>
              <a:rPr lang="de-DE" dirty="0" smtClean="0"/>
              <a:t> damit gesichert</a:t>
            </a:r>
          </a:p>
          <a:p>
            <a:endParaRPr lang="de-DE" dirty="0"/>
          </a:p>
          <a:p>
            <a:r>
              <a:rPr lang="de-DE" dirty="0" smtClean="0"/>
              <a:t>Sechsköpfiger Familie Wohnraum vermitteln können</a:t>
            </a:r>
          </a:p>
          <a:p>
            <a:endParaRPr lang="de-DE" dirty="0"/>
          </a:p>
          <a:p>
            <a:r>
              <a:rPr lang="de-DE" dirty="0" err="1" smtClean="0"/>
              <a:t>Self</a:t>
            </a:r>
            <a:r>
              <a:rPr lang="de-DE" dirty="0" smtClean="0"/>
              <a:t> Store Laden von Metzgerei Hack </a:t>
            </a:r>
          </a:p>
          <a:p>
            <a:endParaRPr lang="de-DE" dirty="0"/>
          </a:p>
          <a:p>
            <a:r>
              <a:rPr lang="de-DE" dirty="0" smtClean="0"/>
              <a:t>Selbstversorgung im Hauptort damit verbessert</a:t>
            </a:r>
          </a:p>
          <a:p>
            <a:endParaRPr lang="de-DE" dirty="0"/>
          </a:p>
          <a:p>
            <a:r>
              <a:rPr lang="de-DE" dirty="0" smtClean="0"/>
              <a:t>Restliche Gewerbefläche an Fahrschule Dachau vermietet</a:t>
            </a:r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Angemietet für 3 Jahre durch Gemeinde  </a:t>
            </a:r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Beide wollen nun in KW9 eröffnen. (Telefongespräche vom 22.01.24)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04" y="1155469"/>
            <a:ext cx="4023345" cy="53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5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scontent-dus1-1.xx.fbcdn.net/v/t39.30808-6/359164967_316137807420718_7041432713902647046_n.jpg?stp=cp6_dst-jpg_p960x960&amp;_nc_cat=103&amp;ccb=1-7&amp;_nc_sid=dd5e9f&amp;_nc_ohc=fqG0tL5U6koAX9npV4P&amp;_nc_ht=scontent-dus1-1.xx&amp;oh=00_AfCzBCeyppOKXzF6l70MFSJCR8pB5l9oUWpm0kyiEUbtpg&amp;oe=65AF58D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64" y="2791704"/>
            <a:ext cx="5296304" cy="397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sp>
        <p:nvSpPr>
          <p:cNvPr id="6" name="Titel 5"/>
          <p:cNvSpPr txBox="1">
            <a:spLocks/>
          </p:cNvSpPr>
          <p:nvPr/>
        </p:nvSpPr>
        <p:spPr>
          <a:xfrm>
            <a:off x="87284" y="101341"/>
            <a:ext cx="9144000" cy="955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B-Plan Am </a:t>
            </a:r>
            <a:r>
              <a:rPr lang="de-DE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Hofanger</a:t>
            </a:r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2" name="Picture 4" descr="https://scontent-dus1-1.xx.fbcdn.net/v/t39.30808-6/348286212_316409294060236_570193009826021171_n.jpg?stp=cp6_dst-jpg_p960x960&amp;_nc_cat=101&amp;ccb=1-7&amp;_nc_sid=dd5e9f&amp;_nc_ohc=THc__JUnNEcAX9gvMXu&amp;_nc_ht=scontent-dus1-1.xx&amp;oh=00_AfDh6Ht2RnjGPoBG0EeyY3_LdXEcablOULw3mKPSGURNVQ&amp;oe=65AF48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269" y="2803308"/>
            <a:ext cx="5280832" cy="396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2737" y="771983"/>
            <a:ext cx="91730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Vorstellung des Entwurfes an alle Anwohner und Interessierten</a:t>
            </a:r>
          </a:p>
          <a:p>
            <a:r>
              <a:rPr lang="de-DE" dirty="0" smtClean="0"/>
              <a:t>B-Planverfahren gestartet im Juli 2023</a:t>
            </a:r>
          </a:p>
          <a:p>
            <a:r>
              <a:rPr lang="de-DE" dirty="0" smtClean="0"/>
              <a:t>Wechsel des B-Plan Verfahren aus rechtlichen Gründen in ein Regelverfahren</a:t>
            </a:r>
          </a:p>
          <a:p>
            <a:r>
              <a:rPr lang="de-DE" dirty="0" smtClean="0"/>
              <a:t>Im März voraussichtlich Vorstellung des überarbeiteten Entwurfes im Gemeinderat, vorher wieder Bürgerinformationsveranstaltung. </a:t>
            </a:r>
          </a:p>
          <a:p>
            <a:r>
              <a:rPr lang="de-DE" dirty="0" smtClean="0"/>
              <a:t>Überarbeitung aufgrund Stellungnahmen im B-Plan Verfahren</a:t>
            </a:r>
          </a:p>
          <a:p>
            <a:r>
              <a:rPr lang="de-DE" dirty="0" smtClean="0"/>
              <a:t>An Planungen werden festgehalten zur Sicherung Wohnraum von Einheimischen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139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904" y="130504"/>
            <a:ext cx="1991096" cy="2054358"/>
          </a:xfrm>
          <a:prstGeom prst="rect">
            <a:avLst/>
          </a:prstGeom>
        </p:spPr>
      </p:pic>
      <p:sp>
        <p:nvSpPr>
          <p:cNvPr id="6" name="Titel 5"/>
          <p:cNvSpPr txBox="1">
            <a:spLocks/>
          </p:cNvSpPr>
          <p:nvPr/>
        </p:nvSpPr>
        <p:spPr>
          <a:xfrm>
            <a:off x="87284" y="101341"/>
            <a:ext cx="9144000" cy="955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Neue Holzschleiferei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www.nonconform.io/de/neue-holzschleiferei/wp-content/uploads/sites/39/2024/01/2101_PlNne_stNdtebaulicher-Entwurf-1-724x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2" y="873961"/>
            <a:ext cx="4230902" cy="598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438996" y="1057160"/>
            <a:ext cx="573162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Konzept wird weiterentwickelt</a:t>
            </a:r>
          </a:p>
          <a:p>
            <a:endParaRPr lang="de-DE" dirty="0"/>
          </a:p>
          <a:p>
            <a:r>
              <a:rPr lang="de-DE" dirty="0" smtClean="0"/>
              <a:t>B-Plan Verfahren und FNP-Änderung im Dezember </a:t>
            </a:r>
            <a:r>
              <a:rPr lang="de-DE" dirty="0" err="1" smtClean="0"/>
              <a:t>beschlossen.B</a:t>
            </a:r>
            <a:r>
              <a:rPr lang="de-DE" dirty="0" smtClean="0"/>
              <a:t>-Plan Dauer ca. 1,5-2 Jahre</a:t>
            </a:r>
          </a:p>
          <a:p>
            <a:endParaRPr lang="de-DE" dirty="0"/>
          </a:p>
          <a:p>
            <a:r>
              <a:rPr lang="de-DE" dirty="0" smtClean="0"/>
              <a:t>Weitere ständige Bürgerbeteiligungen</a:t>
            </a:r>
          </a:p>
          <a:p>
            <a:endParaRPr lang="de-DE" dirty="0"/>
          </a:p>
          <a:p>
            <a:r>
              <a:rPr lang="de-DE" dirty="0" smtClean="0"/>
              <a:t>Gemeinderat ist sehr wichtig die Bedürfnisse der Bevölkerung und die Wünsche der Anwohner in Einklang zu bringen. </a:t>
            </a:r>
          </a:p>
          <a:p>
            <a:endParaRPr lang="de-DE" dirty="0"/>
          </a:p>
          <a:p>
            <a:r>
              <a:rPr lang="de-DE" dirty="0" smtClean="0"/>
              <a:t>Betreutes Wohnen nimmt Formen an. Geplant ist dies in kommunaler Hand zu belassen.</a:t>
            </a:r>
          </a:p>
          <a:p>
            <a:endParaRPr lang="de-DE" dirty="0"/>
          </a:p>
          <a:p>
            <a:r>
              <a:rPr lang="de-DE" dirty="0" smtClean="0"/>
              <a:t>Große Chance ein Zentrum für Zusammenkunft in der Gemeinde zu werden. Nahversorgung soll eingeplant werden</a:t>
            </a:r>
            <a:r>
              <a:rPr lang="de-DE" smtClean="0"/>
              <a:t>. </a:t>
            </a:r>
          </a:p>
          <a:p>
            <a:endParaRPr lang="de-DE" dirty="0" smtClean="0"/>
          </a:p>
          <a:p>
            <a:r>
              <a:rPr lang="de-DE" dirty="0" smtClean="0"/>
              <a:t>Infos ständig unter </a:t>
            </a:r>
            <a:r>
              <a:rPr lang="de-DE" dirty="0" smtClean="0">
                <a:hlinkClick r:id="rId4"/>
              </a:rPr>
              <a:t>www.neue-holzschleiferei.de</a:t>
            </a:r>
            <a:r>
              <a:rPr lang="de-DE" dirty="0" smtClean="0"/>
              <a:t> einsehbar.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360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sp>
        <p:nvSpPr>
          <p:cNvPr id="6" name="Titel 5"/>
          <p:cNvSpPr txBox="1">
            <a:spLocks/>
          </p:cNvSpPr>
          <p:nvPr/>
        </p:nvSpPr>
        <p:spPr>
          <a:xfrm>
            <a:off x="5976851" y="226032"/>
            <a:ext cx="9144000" cy="955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H-Mobil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410123" y="1749022"/>
            <a:ext cx="467175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H-Mobil umgesetzt als dauerhafte Infostelle</a:t>
            </a:r>
          </a:p>
          <a:p>
            <a:endParaRPr lang="de-DE" dirty="0"/>
          </a:p>
          <a:p>
            <a:r>
              <a:rPr lang="de-DE" dirty="0" smtClean="0"/>
              <a:t>H-Mobil erstmals am Christkindlmarkt im Einsatz</a:t>
            </a:r>
          </a:p>
          <a:p>
            <a:endParaRPr lang="de-DE" dirty="0"/>
          </a:p>
          <a:p>
            <a:r>
              <a:rPr lang="de-DE" dirty="0" smtClean="0"/>
              <a:t>Viele Bürgerinnen und Bürger nehmen das Angebot wahr sich zu informieren.</a:t>
            </a:r>
          </a:p>
          <a:p>
            <a:endParaRPr lang="de-DE" dirty="0"/>
          </a:p>
          <a:p>
            <a:r>
              <a:rPr lang="de-DE" dirty="0" smtClean="0"/>
              <a:t>Bei zukünftigen Festen im Gemeindegebiet wird H-Mobil ebenfalls vor Ort sein.</a:t>
            </a:r>
          </a:p>
          <a:p>
            <a:endParaRPr lang="de-DE" dirty="0"/>
          </a:p>
          <a:p>
            <a:r>
              <a:rPr lang="de-DE" dirty="0" smtClean="0"/>
              <a:t>Möglichkeit seine Anregungen, Ideen, auch Kritik zu hinterlassen für eine Einarbeitung in die weiteren Planungen.</a:t>
            </a:r>
          </a:p>
          <a:p>
            <a:endParaRPr lang="de-DE" dirty="0" smtClean="0"/>
          </a:p>
          <a:p>
            <a:r>
              <a:rPr lang="de-DE" dirty="0" smtClean="0"/>
              <a:t>Christian Vötter betreut das H-Mobil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" y="115471"/>
            <a:ext cx="4900653" cy="326710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" y="3493528"/>
            <a:ext cx="4900653" cy="326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sp>
        <p:nvSpPr>
          <p:cNvPr id="5" name="Titel 5"/>
          <p:cNvSpPr txBox="1">
            <a:spLocks/>
          </p:cNvSpPr>
          <p:nvPr/>
        </p:nvSpPr>
        <p:spPr>
          <a:xfrm>
            <a:off x="218704" y="230188"/>
            <a:ext cx="9144000" cy="955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Sanierung Straßen und Feldwege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8331200" y="2391833"/>
            <a:ext cx="3691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9218" name="Picture 2" descr="https://scontent-dus1-1.xx.fbcdn.net/v/t39.30808-6/353795777_296398112715479_4787770442530167557_n.jpg?stp=cp6_dst-jpg_p960x960&amp;_nc_cat=105&amp;ccb=1-7&amp;_nc_sid=dd5e9f&amp;_nc_ohc=iu91iqS3qMAAX_-l0vz&amp;_nc_ht=scontent-dus1-1.xx&amp;oh=00_AfAZtKZ7cNDR-bIjYOA1ZfHnjat6QGc3PZQ_qVQTe4n6wA&amp;oe=65AEC2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4" y="972589"/>
            <a:ext cx="4368814" cy="582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803" y="2857441"/>
            <a:ext cx="5253644" cy="3940233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667596" y="1039091"/>
            <a:ext cx="49876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Sanierung der Ortsverbindungsstraße nach </a:t>
            </a:r>
            <a:r>
              <a:rPr lang="de-DE" dirty="0" err="1" smtClean="0"/>
              <a:t>Goppertshofen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Erneuerung Deckschicht Straße nach </a:t>
            </a:r>
            <a:r>
              <a:rPr lang="de-DE" dirty="0" err="1" smtClean="0"/>
              <a:t>Mariabrunn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Sanierung Feldweg zum Biergarten </a:t>
            </a:r>
            <a:r>
              <a:rPr lang="de-DE" dirty="0" err="1" smtClean="0"/>
              <a:t>Mariabrunn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895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5"/>
          <p:cNvSpPr txBox="1">
            <a:spLocks/>
          </p:cNvSpPr>
          <p:nvPr/>
        </p:nvSpPr>
        <p:spPr>
          <a:xfrm>
            <a:off x="218704" y="230188"/>
            <a:ext cx="9144000" cy="955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Radweg </a:t>
            </a:r>
            <a:r>
              <a:rPr lang="de-DE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Walpertshofen-Pellheim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8331200" y="2391833"/>
            <a:ext cx="3691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05911" y="4490010"/>
            <a:ext cx="49876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Fertigstellung im September 23</a:t>
            </a:r>
          </a:p>
          <a:p>
            <a:r>
              <a:rPr lang="de-DE" dirty="0" smtClean="0"/>
              <a:t>Baukosten wurden eingehalten</a:t>
            </a:r>
          </a:p>
          <a:p>
            <a:r>
              <a:rPr lang="de-DE" dirty="0" smtClean="0"/>
              <a:t>Radweg wird sehr gut angenommen</a:t>
            </a:r>
          </a:p>
          <a:p>
            <a:r>
              <a:rPr lang="de-DE" dirty="0" smtClean="0"/>
              <a:t>Freistaat plant Förderbescheid zurückzunehmen (400.000 € in Gefahr)</a:t>
            </a:r>
          </a:p>
          <a:p>
            <a:r>
              <a:rPr lang="de-DE" dirty="0" smtClean="0"/>
              <a:t>Danke nochmals an alle Grundstückseigentümer!!!</a:t>
            </a:r>
          </a:p>
          <a:p>
            <a:r>
              <a:rPr lang="de-DE" dirty="0" smtClean="0"/>
              <a:t>Anschluss an </a:t>
            </a:r>
            <a:r>
              <a:rPr lang="de-DE" dirty="0" err="1" smtClean="0"/>
              <a:t>Weilbacherstraße</a:t>
            </a:r>
            <a:r>
              <a:rPr lang="de-DE" dirty="0" smtClean="0"/>
              <a:t> erfolgt nach Winter</a:t>
            </a:r>
            <a:endParaRPr lang="de-DE" dirty="0"/>
          </a:p>
        </p:txBody>
      </p:sp>
      <p:pic>
        <p:nvPicPr>
          <p:cNvPr id="12290" name="Picture 2" descr="https://scontent-dus1-1.xx.fbcdn.net/v/t39.30808-6/384191739_360323706335461_5836988387925349896_n.jpg?stp=dst-jpg_p180x540&amp;_nc_cat=104&amp;ccb=1-7&amp;_nc_sid=dd5e9f&amp;_nc_ohc=g6isQBxc1SUAX80y-f3&amp;_nc_ht=scontent-dus1-1.xx&amp;oh=00_AfDXTgJmxwoIwoTo_iDizaTLSax3eKfnZrZqsjcmrZQAcg&amp;oe=65B191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69" y="920793"/>
            <a:ext cx="7557635" cy="339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scontent-dus1-1.xx.fbcdn.net/v/t39.30808-6/386504203_360327926335039_6083746463517178486_n.jpg?stp=cp6_dst-jpg_p960x960&amp;_nc_cat=107&amp;ccb=1-7&amp;_nc_sid=dd5e9f&amp;_nc_ohc=hw_Rxds1lvkAX_g4OZb&amp;_nc_ht=scontent-dus1-1.xx&amp;oh=00_AfDccbpyilc8IQTuV1lIg88Xqms4w43kwUcvaAYfZy3neA&amp;oe=65B24B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006" y="910244"/>
            <a:ext cx="4208319" cy="561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30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sp>
        <p:nvSpPr>
          <p:cNvPr id="5" name="Titel 5"/>
          <p:cNvSpPr txBox="1">
            <a:spLocks/>
          </p:cNvSpPr>
          <p:nvPr/>
        </p:nvSpPr>
        <p:spPr>
          <a:xfrm>
            <a:off x="218704" y="230188"/>
            <a:ext cx="9144000" cy="955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Wasserleitungen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8331200" y="2391833"/>
            <a:ext cx="3691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6548053" y="2421775"/>
            <a:ext cx="498763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Wasser sehr wichtiger Faktor der Versorgung</a:t>
            </a:r>
          </a:p>
          <a:p>
            <a:endParaRPr lang="de-DE" dirty="0"/>
          </a:p>
          <a:p>
            <a:r>
              <a:rPr lang="de-DE" dirty="0" smtClean="0"/>
              <a:t>Fertigstellung Neubau Hauptleitung nach Hebertshausen von </a:t>
            </a:r>
            <a:r>
              <a:rPr lang="de-DE" dirty="0" err="1" smtClean="0"/>
              <a:t>Goppertshofen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Erneuerung Wasserleitung Torstraße</a:t>
            </a:r>
          </a:p>
          <a:p>
            <a:endParaRPr lang="de-DE" dirty="0"/>
          </a:p>
          <a:p>
            <a:r>
              <a:rPr lang="de-DE" dirty="0" smtClean="0"/>
              <a:t>Ausschreibung und Vergabe Neubau Oberweilbach. Beginn März 24</a:t>
            </a:r>
          </a:p>
          <a:p>
            <a:endParaRPr lang="de-DE" dirty="0"/>
          </a:p>
          <a:p>
            <a:r>
              <a:rPr lang="de-DE" dirty="0" smtClean="0"/>
              <a:t>Fertigstellung Wasserverlustmessungen</a:t>
            </a:r>
          </a:p>
          <a:p>
            <a:endParaRPr lang="de-DE" dirty="0"/>
          </a:p>
          <a:p>
            <a:r>
              <a:rPr lang="de-DE" dirty="0" smtClean="0"/>
              <a:t>Div. Unterflurhydranten erneuert</a:t>
            </a:r>
            <a:endParaRPr lang="de-DE" dirty="0"/>
          </a:p>
        </p:txBody>
      </p:sp>
      <p:pic>
        <p:nvPicPr>
          <p:cNvPr id="10242" name="Picture 2" descr="Keine Fotobeschreibung verfügbar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04" y="1935103"/>
            <a:ext cx="5984798" cy="322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43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eine Fotobeschreibung verfügbar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73" y="1172094"/>
            <a:ext cx="4061293" cy="541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5"/>
          <p:cNvSpPr txBox="1">
            <a:spLocks/>
          </p:cNvSpPr>
          <p:nvPr/>
        </p:nvSpPr>
        <p:spPr>
          <a:xfrm>
            <a:off x="218704" y="230188"/>
            <a:ext cx="9144000" cy="955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Natur- und Klimaschutz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pic>
        <p:nvPicPr>
          <p:cNvPr id="7172" name="Picture 4" descr="https://scontent-dus1-1.xx.fbcdn.net/v/t39.30808-6/404945068_386638200370678_866023597338100460_n.jpg?stp=cp6_dst-jpg_p960x960&amp;_nc_cat=111&amp;ccb=1-7&amp;_nc_sid=dd5e9f&amp;_nc_ohc=WWyzy2BdB7IAX8cQTsZ&amp;_nc_oc=AQlWyQyu94-T3T3RVdBjD05XmPdmayH4Dnz9VkNGfoqe5KMopOS_uNrSa2AsFZHRbWM&amp;_nc_ht=scontent-dus1-1.xx&amp;oh=00_AfDd8MJRwZeCLDvsQf21FzAPtkGHZGubkinU90WW1BoZLw&amp;oe=65AF166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915" y="2484215"/>
            <a:ext cx="5470584" cy="410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4435543" y="1061316"/>
            <a:ext cx="51956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Junge Bäume wieder mit Baumsäcke versehen und in der Trockenzeit gegossen</a:t>
            </a:r>
          </a:p>
          <a:p>
            <a:endParaRPr lang="de-DE" dirty="0"/>
          </a:p>
          <a:p>
            <a:r>
              <a:rPr lang="de-DE" dirty="0" smtClean="0"/>
              <a:t>130 Obstbäume gepflanzt als Geburtsbäume und Streuobstwiese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521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904" y="70554"/>
            <a:ext cx="1991096" cy="2054358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83127" y="0"/>
            <a:ext cx="9144000" cy="955819"/>
          </a:xfrm>
        </p:spPr>
        <p:txBody>
          <a:bodyPr>
            <a:normAutofit/>
          </a:bodyPr>
          <a:lstStyle/>
          <a:p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Berichterstattung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81049" y="866901"/>
            <a:ext cx="11910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Monitorbeitrag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38" y="1514121"/>
            <a:ext cx="8898577" cy="500545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9164782" y="1752166"/>
            <a:ext cx="279307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NTV</a:t>
            </a:r>
          </a:p>
          <a:p>
            <a:r>
              <a:rPr lang="de-DE" dirty="0" smtClean="0"/>
              <a:t>RTL</a:t>
            </a:r>
          </a:p>
          <a:p>
            <a:r>
              <a:rPr lang="de-DE" dirty="0" smtClean="0"/>
              <a:t>ZDF</a:t>
            </a:r>
          </a:p>
          <a:p>
            <a:r>
              <a:rPr lang="de-DE" dirty="0" smtClean="0"/>
              <a:t>ARD</a:t>
            </a:r>
          </a:p>
          <a:p>
            <a:r>
              <a:rPr lang="de-DE" dirty="0" smtClean="0"/>
              <a:t>BR</a:t>
            </a:r>
          </a:p>
          <a:p>
            <a:r>
              <a:rPr lang="de-DE" dirty="0" smtClean="0"/>
              <a:t>München TV</a:t>
            </a:r>
          </a:p>
          <a:p>
            <a:r>
              <a:rPr lang="de-DE" dirty="0" smtClean="0"/>
              <a:t>BR1</a:t>
            </a:r>
          </a:p>
          <a:p>
            <a:r>
              <a:rPr lang="de-DE" dirty="0" smtClean="0"/>
              <a:t>SWR5</a:t>
            </a:r>
          </a:p>
          <a:p>
            <a:r>
              <a:rPr lang="de-DE" dirty="0" smtClean="0"/>
              <a:t>BR2</a:t>
            </a:r>
          </a:p>
          <a:p>
            <a:r>
              <a:rPr lang="de-DE" dirty="0" smtClean="0"/>
              <a:t>Die Anstalt</a:t>
            </a:r>
          </a:p>
          <a:p>
            <a:r>
              <a:rPr lang="de-DE" dirty="0" smtClean="0"/>
              <a:t>Mitternachtsspitzen</a:t>
            </a:r>
          </a:p>
          <a:p>
            <a:r>
              <a:rPr lang="de-DE" dirty="0" smtClean="0"/>
              <a:t>Kontrovers</a:t>
            </a:r>
          </a:p>
          <a:p>
            <a:r>
              <a:rPr lang="de-DE" dirty="0" smtClean="0"/>
              <a:t>Hart aber Fair</a:t>
            </a:r>
          </a:p>
          <a:p>
            <a:r>
              <a:rPr lang="de-DE" dirty="0" smtClean="0"/>
              <a:t>Deutsche Welle</a:t>
            </a:r>
          </a:p>
          <a:p>
            <a:r>
              <a:rPr lang="de-DE" dirty="0" smtClean="0"/>
              <a:t>Spiegel TV </a:t>
            </a:r>
          </a:p>
          <a:p>
            <a:r>
              <a:rPr lang="de-DE" dirty="0" smtClean="0"/>
              <a:t>Süddeutsche</a:t>
            </a:r>
          </a:p>
          <a:p>
            <a:r>
              <a:rPr lang="de-DE" dirty="0" smtClean="0"/>
              <a:t>Rundschau (TV)</a:t>
            </a:r>
          </a:p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78447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5"/>
          <p:cNvSpPr txBox="1">
            <a:spLocks/>
          </p:cNvSpPr>
          <p:nvPr/>
        </p:nvSpPr>
        <p:spPr>
          <a:xfrm>
            <a:off x="218704" y="230188"/>
            <a:ext cx="9144000" cy="955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Natur- und Klimaschutz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pic>
        <p:nvPicPr>
          <p:cNvPr id="13314" name="Picture 2" descr="https://scontent-dus1-1.xx.fbcdn.net/v/t39.30808-6/406622566_389441393423692_7629346761516684492_n.jpg?stp=cp6_dst-jpg_p960x960&amp;_nc_cat=107&amp;ccb=1-7&amp;_nc_sid=dd5e9f&amp;_nc_ohc=kqph11En92YAX9WTSe1&amp;_nc_ht=scontent-dus1-1.xx&amp;oh=00_AfArVo6tPb0aVSTGFGJDE-RtwXjyPRwljC-4zOOjqpvDwg&amp;oe=65B1A6F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01" y="1120679"/>
            <a:ext cx="4961503" cy="372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scontent-dus1-1.xx.fbcdn.net/v/t39.30808-6/406204919_389440323423799_8992063307923755771_n.jpg?stp=cp6_dst-jpg&amp;_nc_cat=110&amp;ccb=1-7&amp;_nc_sid=dd5e9f&amp;_nc_ohc=m_YTgp9vW-EAX8FXVd6&amp;_nc_ht=scontent-dus1-1.xx&amp;oh=00_AfDIbrRTOOvVDLsa_Te_FQ_IFNMJNAtf4ndZn7xVsJkqpw&amp;oe=65B21F9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353" y="3196244"/>
            <a:ext cx="4913582" cy="360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370022" y="1186007"/>
            <a:ext cx="36326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Projekte 2024: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200.000 Steckzwiebeln sollen gepflanzt werden (mit Bevölkerung und Kinder)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Schaffung von Zauneidechsenhabitaten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11727" y="5054138"/>
            <a:ext cx="66792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Weitere Schaffung von Streuobstwiese</a:t>
            </a:r>
          </a:p>
          <a:p>
            <a:endParaRPr lang="de-DE" dirty="0" smtClean="0"/>
          </a:p>
          <a:p>
            <a:r>
              <a:rPr lang="de-DE" dirty="0" smtClean="0"/>
              <a:t>Schaffung von Feldhecken</a:t>
            </a:r>
            <a:endParaRPr lang="de-DE" dirty="0"/>
          </a:p>
          <a:p>
            <a:endParaRPr lang="de-DE" dirty="0" smtClean="0"/>
          </a:p>
          <a:p>
            <a:r>
              <a:rPr lang="de-DE" dirty="0" smtClean="0"/>
              <a:t>Bau von Nisthilfen für Greifvögel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517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5"/>
          <p:cNvSpPr txBox="1">
            <a:spLocks/>
          </p:cNvSpPr>
          <p:nvPr/>
        </p:nvSpPr>
        <p:spPr>
          <a:xfrm>
            <a:off x="218704" y="230188"/>
            <a:ext cx="9144000" cy="955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Spielplätze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pic>
        <p:nvPicPr>
          <p:cNvPr id="6146" name="Picture 2" descr="Keine Fotobeschreibung verfügbar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40" y="1394596"/>
            <a:ext cx="7830333" cy="44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18704" y="5989320"/>
            <a:ext cx="11169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Nachrüstung von Spielplätzen mit Betontischtennisplatte. Wird sehr gut angenommen von Jung und Alt. Weitere Spielplätze sollen Schritt für Schritt damit ergänzt werden.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061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5"/>
          <p:cNvSpPr txBox="1">
            <a:spLocks/>
          </p:cNvSpPr>
          <p:nvPr/>
        </p:nvSpPr>
        <p:spPr>
          <a:xfrm>
            <a:off x="218703" y="230188"/>
            <a:ext cx="9415747" cy="955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Abschaltung Straßenbeleuchtung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" y="1230939"/>
            <a:ext cx="5297238" cy="4910745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307676" y="1147156"/>
            <a:ext cx="443484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Abschaltung ab Januar 23 von ca. 300 Straßenleuchten</a:t>
            </a:r>
          </a:p>
          <a:p>
            <a:endParaRPr lang="de-DE" dirty="0" smtClean="0"/>
          </a:p>
          <a:p>
            <a:r>
              <a:rPr lang="de-DE" dirty="0" smtClean="0"/>
              <a:t>Arbeiten wurden vom techn. Bauamt durchgeführt.</a:t>
            </a:r>
          </a:p>
          <a:p>
            <a:endParaRPr lang="de-DE" dirty="0"/>
          </a:p>
          <a:p>
            <a:r>
              <a:rPr lang="de-DE" dirty="0" smtClean="0"/>
              <a:t>Schritt wurde notwendig da Strompreis durch neuen Vertrag auf 68 Cent/kWh stieg! (ab 01.01.24 „nur“ noch 38 Cent). </a:t>
            </a:r>
          </a:p>
          <a:p>
            <a:endParaRPr lang="de-DE" dirty="0"/>
          </a:p>
          <a:p>
            <a:r>
              <a:rPr lang="de-DE" dirty="0" smtClean="0"/>
              <a:t>Bedeutet eine Steigerung von über 160%</a:t>
            </a:r>
          </a:p>
          <a:p>
            <a:endParaRPr lang="de-DE" dirty="0"/>
          </a:p>
          <a:p>
            <a:r>
              <a:rPr lang="de-DE" dirty="0" smtClean="0"/>
              <a:t>Belastung von Haushalt bei 300.000 kWh lag bei ca. 160.000 € </a:t>
            </a:r>
          </a:p>
          <a:p>
            <a:endParaRPr lang="de-DE" dirty="0"/>
          </a:p>
          <a:p>
            <a:r>
              <a:rPr lang="de-DE" dirty="0" smtClean="0"/>
              <a:t>Darum Beschluss ca.50% einzusparen. </a:t>
            </a:r>
          </a:p>
          <a:p>
            <a:endParaRPr lang="de-DE" dirty="0"/>
          </a:p>
          <a:p>
            <a:r>
              <a:rPr lang="de-DE" dirty="0" smtClean="0"/>
              <a:t>Leuchten bleiben ausgeschaltet bis Umrüstung vollständig beendet ist.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203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5"/>
          <p:cNvSpPr txBox="1">
            <a:spLocks/>
          </p:cNvSpPr>
          <p:nvPr/>
        </p:nvSpPr>
        <p:spPr>
          <a:xfrm>
            <a:off x="218704" y="230188"/>
            <a:ext cx="9144000" cy="955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LED Umrüstung Gemeinde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18704" y="1143000"/>
            <a:ext cx="474348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Werdegang Beschluss und Umsetzung:</a:t>
            </a:r>
          </a:p>
          <a:p>
            <a:endParaRPr lang="de-DE" sz="1200" dirty="0"/>
          </a:p>
          <a:p>
            <a:r>
              <a:rPr lang="de-DE" sz="1200" dirty="0" smtClean="0"/>
              <a:t>15.06.21 Vorstellung im Gemeinderat</a:t>
            </a:r>
          </a:p>
          <a:p>
            <a:pPr marL="342900" indent="-342900">
              <a:buAutoNum type="arabicPeriod"/>
            </a:pPr>
            <a:r>
              <a:rPr lang="de-DE" sz="1200" dirty="0" smtClean="0"/>
              <a:t>Schritt Leuchten von Bayernwerk kaufen</a:t>
            </a:r>
          </a:p>
          <a:p>
            <a:endParaRPr lang="de-DE" sz="1200" dirty="0"/>
          </a:p>
          <a:p>
            <a:r>
              <a:rPr lang="de-DE" sz="1200" dirty="0" smtClean="0"/>
              <a:t>16.11.21 Kauf Leuchten und Beschluss Umrüstung</a:t>
            </a:r>
          </a:p>
          <a:p>
            <a:pPr marL="342900" indent="-342900">
              <a:buAutoNum type="arabicPeriod"/>
            </a:pPr>
            <a:r>
              <a:rPr lang="de-DE" sz="1200" dirty="0" smtClean="0"/>
              <a:t>Antrag soll gestellt </a:t>
            </a:r>
            <a:r>
              <a:rPr lang="de-DE" sz="1200" dirty="0" err="1" smtClean="0"/>
              <a:t>werdn</a:t>
            </a:r>
            <a:r>
              <a:rPr lang="de-DE" sz="1200" dirty="0" smtClean="0"/>
              <a:t> an </a:t>
            </a:r>
            <a:r>
              <a:rPr lang="de-DE" sz="1200" dirty="0" err="1" smtClean="0"/>
              <a:t>KommKlimaFör</a:t>
            </a:r>
            <a:r>
              <a:rPr lang="de-DE" sz="1200" dirty="0" smtClean="0"/>
              <a:t> /Freistaat) und Jülich (Bund) </a:t>
            </a:r>
          </a:p>
          <a:p>
            <a:endParaRPr lang="de-DE" sz="1200" dirty="0"/>
          </a:p>
          <a:p>
            <a:r>
              <a:rPr lang="de-DE" sz="1200" dirty="0" smtClean="0"/>
              <a:t>Februar 22: Beide Anträge sind durch Ing. Büro fertiggestellt und versandt. </a:t>
            </a:r>
          </a:p>
          <a:p>
            <a:endParaRPr lang="de-DE" sz="1200" dirty="0" smtClean="0"/>
          </a:p>
          <a:p>
            <a:r>
              <a:rPr lang="de-DE" sz="1200" dirty="0" smtClean="0"/>
              <a:t>Juli 22: Bund sagt Förderung zu. Freistaat meldet großen Stau (angeblich 1200 Anträge) von Unterlagen und Personalmangel</a:t>
            </a:r>
          </a:p>
          <a:p>
            <a:endParaRPr lang="de-DE" sz="1200" dirty="0"/>
          </a:p>
          <a:p>
            <a:r>
              <a:rPr lang="de-DE" sz="1200" dirty="0" smtClean="0"/>
              <a:t>Sept. 22 Gespräch mit Frau Aigner und Bitte um Unterstützung. Kommune Türkenfeld schließt sich in selber Sache an.</a:t>
            </a:r>
          </a:p>
          <a:p>
            <a:endParaRPr lang="de-DE" sz="1200" dirty="0"/>
          </a:p>
          <a:p>
            <a:r>
              <a:rPr lang="de-DE" sz="1200" dirty="0" smtClean="0"/>
              <a:t>Dez. 22 Freistaat meldet es sind immer noch viele Anträge zu behandeln.</a:t>
            </a:r>
          </a:p>
          <a:p>
            <a:endParaRPr lang="de-DE" sz="1200" dirty="0" smtClean="0"/>
          </a:p>
          <a:p>
            <a:r>
              <a:rPr lang="de-DE" sz="1200" dirty="0" smtClean="0"/>
              <a:t>Febr. 23: Freistaat meldet bis April müssten Förderzusage da sein.</a:t>
            </a:r>
          </a:p>
          <a:p>
            <a:endParaRPr lang="de-DE" sz="1200" dirty="0"/>
          </a:p>
          <a:p>
            <a:r>
              <a:rPr lang="de-DE" sz="1200" dirty="0" smtClean="0"/>
              <a:t>März 23: Büro bereitet Ausschreibungsunterlagen vor.</a:t>
            </a:r>
          </a:p>
          <a:p>
            <a:endParaRPr lang="de-DE" sz="1200" dirty="0"/>
          </a:p>
          <a:p>
            <a:r>
              <a:rPr lang="de-DE" sz="1200" dirty="0" smtClean="0"/>
              <a:t>April 23: Gemeinde schreibt Umrüstung aus</a:t>
            </a:r>
          </a:p>
          <a:p>
            <a:endParaRPr lang="de-DE" sz="1200" dirty="0"/>
          </a:p>
          <a:p>
            <a:r>
              <a:rPr lang="de-DE" sz="1200" dirty="0" smtClean="0"/>
              <a:t>09.09. 23: Förderzusage Freistaat über 174.000 € trifft ein.</a:t>
            </a:r>
          </a:p>
          <a:p>
            <a:endParaRPr lang="de-DE" sz="1200" dirty="0"/>
          </a:p>
          <a:p>
            <a:r>
              <a:rPr lang="de-DE" sz="1200" dirty="0" smtClean="0"/>
              <a:t>19.09.23: Arbeiten werden an Bayernwerke vergeben.</a:t>
            </a:r>
          </a:p>
          <a:p>
            <a:endParaRPr lang="de-DE" sz="1200" dirty="0"/>
          </a:p>
          <a:p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193" y="1186007"/>
            <a:ext cx="6230894" cy="552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5"/>
          <p:cNvSpPr txBox="1">
            <a:spLocks/>
          </p:cNvSpPr>
          <p:nvPr/>
        </p:nvSpPr>
        <p:spPr>
          <a:xfrm>
            <a:off x="218704" y="230188"/>
            <a:ext cx="9144000" cy="955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LED Umrüstung Gemeinde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18704" y="1143000"/>
            <a:ext cx="47434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dirty="0"/>
          </a:p>
          <a:p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pic>
        <p:nvPicPr>
          <p:cNvPr id="5122" name="Picture 2" descr="https://scontent-dus1-1.xx.fbcdn.net/v/t39.30808-6/383372671_356345316733300_3839107290199348050_n.jpg?stp=cp6_dst-jpg_p960x960&amp;_nc_cat=111&amp;ccb=1-7&amp;_nc_sid=dd5e9f&amp;_nc_ohc=Kg04g5_GnhwAX8uYhH3&amp;_nc_ht=scontent-dus1-1.xx&amp;oh=00_AfBkC_bIJrvUeE7FucJbj8J_f9fhhA5ZhMH4XItdeKBCsA&amp;oe=65B17D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647" y="2307652"/>
            <a:ext cx="6725978" cy="444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87036" y="1143000"/>
            <a:ext cx="504998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Weiteren Schritte:</a:t>
            </a:r>
          </a:p>
          <a:p>
            <a:endParaRPr lang="de-DE" dirty="0"/>
          </a:p>
          <a:p>
            <a:r>
              <a:rPr lang="de-DE" dirty="0" smtClean="0"/>
              <a:t>Auftragsbestätigung von Bayernwerke am 28.09.23</a:t>
            </a:r>
          </a:p>
          <a:p>
            <a:endParaRPr lang="de-DE" dirty="0"/>
          </a:p>
          <a:p>
            <a:r>
              <a:rPr lang="de-DE" dirty="0" smtClean="0"/>
              <a:t>Zusage Beginn Maßnahmen in ca. 8-10 Wochen</a:t>
            </a:r>
          </a:p>
          <a:p>
            <a:endParaRPr lang="de-DE" dirty="0"/>
          </a:p>
          <a:p>
            <a:r>
              <a:rPr lang="de-DE" dirty="0" smtClean="0"/>
              <a:t>Anfang Dezember sollten Maßnahmen beginnen. </a:t>
            </a:r>
          </a:p>
          <a:p>
            <a:endParaRPr lang="de-DE" dirty="0"/>
          </a:p>
          <a:p>
            <a:r>
              <a:rPr lang="de-DE" dirty="0" smtClean="0"/>
              <a:t>Wintereinbruch macht seitdem Beginn unmöglich.</a:t>
            </a:r>
          </a:p>
          <a:p>
            <a:endParaRPr lang="de-DE" dirty="0"/>
          </a:p>
          <a:p>
            <a:r>
              <a:rPr lang="de-DE" dirty="0" smtClean="0"/>
              <a:t>Anfrage Januar 23: Sobald Witterung es zulässt, werden Arbeiten beginnen. Zeitdauer ca. 8-10 Wochen</a:t>
            </a:r>
          </a:p>
          <a:p>
            <a:endParaRPr lang="de-DE" dirty="0"/>
          </a:p>
          <a:p>
            <a:r>
              <a:rPr lang="de-DE" dirty="0" smtClean="0"/>
              <a:t>Gemeinde rechnet bis Ende April mit Abschluss</a:t>
            </a:r>
          </a:p>
          <a:p>
            <a:endParaRPr lang="de-DE" dirty="0"/>
          </a:p>
          <a:p>
            <a:r>
              <a:rPr lang="de-DE" dirty="0" smtClean="0"/>
              <a:t>Dann zukünftig 68% Energieeinsparung</a:t>
            </a:r>
          </a:p>
          <a:p>
            <a:r>
              <a:rPr lang="de-DE" dirty="0" smtClean="0"/>
              <a:t>Alle Leuchten brennen dann wieder</a:t>
            </a:r>
          </a:p>
          <a:p>
            <a:r>
              <a:rPr lang="de-DE" dirty="0" smtClean="0"/>
              <a:t>Werden zwischen 22:00 Uhr und 05:00 Uhr gedimmt auf ca. 40%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878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sp>
        <p:nvSpPr>
          <p:cNvPr id="5" name="Titel 5"/>
          <p:cNvSpPr txBox="1">
            <a:spLocks/>
          </p:cNvSpPr>
          <p:nvPr/>
        </p:nvSpPr>
        <p:spPr>
          <a:xfrm>
            <a:off x="218704" y="230188"/>
            <a:ext cx="9144000" cy="955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Waldruh </a:t>
            </a:r>
            <a:r>
              <a:rPr lang="de-DE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Ampertal</a:t>
            </a:r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Waldfriedhof 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8331200" y="2391833"/>
            <a:ext cx="3691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1026" name="Picture 2" descr="https://scontent-dus1-1.xx.fbcdn.net/v/t39.30808-6/384553856_356842053350293_6528848682014791488_n.jpg?stp=cp6_dst-jpg_p960x960&amp;_nc_cat=111&amp;ccb=1-7&amp;_nc_sid=dd5e9f&amp;_nc_ohc=hCP8AcRizAcAX912V_6&amp;_nc_ht=scontent-dus1-1.xx&amp;oh=00_AfA1wsVAa4KU-s4w1oLZYWvtjkflzkcSbAIGmzSn27g1mA&amp;oe=65B15E0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60" y="971601"/>
            <a:ext cx="5393505" cy="404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ontent-dus1-1.xx.fbcdn.net/v/t39.30808-6/383372702_356842073350291_5583421705102517294_n.jpg?stp=cp6_dst-jpg_p960x960&amp;_nc_cat=105&amp;ccb=1-7&amp;_nc_sid=dd5e9f&amp;_nc_ohc=8l4Ca2SjyPkAX_I1D0r&amp;_nc_ht=scontent-dus1-1.xx&amp;oh=00_AfCpGfyaZjlqkFXvgvXp6MFm8bKU6yW700Trz9vX0ZaQ4A&amp;oe=65B190E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863" y="971601"/>
            <a:ext cx="3695952" cy="492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166255" y="5241175"/>
            <a:ext cx="55445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Einweihung des ersten Waldfriedhof der Gemeinde Hebertshausen /Röhrmoos</a:t>
            </a:r>
          </a:p>
          <a:p>
            <a:endParaRPr lang="de-DE" dirty="0"/>
          </a:p>
          <a:p>
            <a:r>
              <a:rPr lang="de-DE" dirty="0" smtClean="0"/>
              <a:t>Verwaltung liegt bei Fam. von-Trebra-Lindenau</a:t>
            </a:r>
          </a:p>
          <a:p>
            <a:r>
              <a:rPr lang="de-DE" dirty="0" smtClean="0"/>
              <a:t>Sehr große Resonanz bisher.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47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sp>
        <p:nvSpPr>
          <p:cNvPr id="5" name="Titel 5"/>
          <p:cNvSpPr txBox="1">
            <a:spLocks/>
          </p:cNvSpPr>
          <p:nvPr/>
        </p:nvSpPr>
        <p:spPr>
          <a:xfrm>
            <a:off x="218704" y="230188"/>
            <a:ext cx="9144000" cy="955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Waldruh </a:t>
            </a:r>
            <a:r>
              <a:rPr lang="de-DE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Ampertal</a:t>
            </a:r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Waldfriedhof 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8331200" y="2391833"/>
            <a:ext cx="3691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2050" name="Picture 2" descr="Keine Fotobeschreibung verfügbar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85" y="1068248"/>
            <a:ext cx="2854180" cy="380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836" y="1082547"/>
            <a:ext cx="3491429" cy="261857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368" y="1082547"/>
            <a:ext cx="2973878" cy="396517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18704" y="5266113"/>
            <a:ext cx="9781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Wunderbarer Platz für seine letzte Ruhestätte. In jeder Jahreszeit ist der Waldfriedhof ein schöner Ort. </a:t>
            </a:r>
          </a:p>
          <a:p>
            <a:r>
              <a:rPr lang="de-DE" dirty="0" smtClean="0"/>
              <a:t>Zeit für Gedanken, Ruhe, Stille. Jeder ist eingeladen sich davon ein Bild zu machen.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234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sp>
        <p:nvSpPr>
          <p:cNvPr id="5" name="Titel 5"/>
          <p:cNvSpPr txBox="1">
            <a:spLocks/>
          </p:cNvSpPr>
          <p:nvPr/>
        </p:nvSpPr>
        <p:spPr>
          <a:xfrm>
            <a:off x="218704" y="230188"/>
            <a:ext cx="9144000" cy="955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Parkplatz S-Bahnhof Hebertshausen 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8331200" y="2391833"/>
            <a:ext cx="3691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218704" y="5266113"/>
            <a:ext cx="97815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Überlegungen für Parkhaus aufgrund von Platzmangel werden eingestellt. Seit Corona Zustand nicht mehr vorhanden. Home-Office hat zu deutlicher Reduzierung der notwendigen Kapazitäten geführt. Somit auch Planungen für Wohnungen an diesem Platz beendet. </a:t>
            </a:r>
          </a:p>
          <a:p>
            <a:endParaRPr lang="de-DE" dirty="0"/>
          </a:p>
          <a:p>
            <a:r>
              <a:rPr lang="de-DE" dirty="0" smtClean="0"/>
              <a:t>Sollte Parkplatz irgendwann wieder überfüllt sein, müssen neue Planungen </a:t>
            </a:r>
            <a:r>
              <a:rPr lang="de-DE" smtClean="0"/>
              <a:t>aufgenommen werden. 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04" y="1094566"/>
            <a:ext cx="7112923" cy="400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6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184141"/>
            <a:ext cx="1991096" cy="2054358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229589" y="611724"/>
            <a:ext cx="9144000" cy="955819"/>
          </a:xfrm>
        </p:spPr>
        <p:txBody>
          <a:bodyPr>
            <a:normAutofit/>
          </a:bodyPr>
          <a:lstStyle/>
          <a:p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Senioren/NBH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0968" y="1622679"/>
            <a:ext cx="7252047" cy="450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</a:pPr>
            <a:r>
              <a:rPr lang="de-DE" dirty="0" smtClean="0"/>
              <a:t>		</a:t>
            </a:r>
            <a:r>
              <a:rPr lang="de-DE" b="1" dirty="0" smtClean="0"/>
              <a:t>	</a:t>
            </a:r>
            <a:r>
              <a:rPr lang="de-DE" dirty="0" smtClean="0"/>
              <a:t>					</a:t>
            </a:r>
          </a:p>
          <a:p>
            <a:pPr marL="285750" indent="-285750"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de-DE" dirty="0" smtClean="0"/>
              <a:t>50 Jahre Altenclub Hebertshausen</a:t>
            </a:r>
          </a:p>
          <a:p>
            <a:pPr marL="285750" indent="-285750">
              <a:spcBef>
                <a:spcPts val="50"/>
              </a:spcBef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de-DE" dirty="0" smtClean="0"/>
              <a:t>Zwei Altenclubs in der Gemeinde in Hebertshausen und Ampermoching</a:t>
            </a:r>
          </a:p>
          <a:p>
            <a:pPr marL="285750" indent="-285750">
              <a:spcBef>
                <a:spcPts val="50"/>
              </a:spcBef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de-DE" dirty="0" smtClean="0"/>
              <a:t>Monatliche Treffen für jeden der Gesellschaft sucht.</a:t>
            </a:r>
          </a:p>
          <a:p>
            <a:pPr marL="285750" indent="-285750">
              <a:spcBef>
                <a:spcPts val="50"/>
              </a:spcBef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de-DE" dirty="0" smtClean="0"/>
              <a:t>Nachbarschaftshilfe sehr aktiv. Veranstaltungen zu Enkeltrick, Patientenverfügung, Vererben richtig gemacht, Lesepaten für Grundschüler, </a:t>
            </a:r>
          </a:p>
          <a:p>
            <a:pPr>
              <a:spcBef>
                <a:spcPts val="50"/>
              </a:spcBef>
            </a:pPr>
            <a:endParaRPr lang="de-DE" dirty="0" smtClean="0"/>
          </a:p>
          <a:p>
            <a:endParaRPr lang="de-DE" dirty="0"/>
          </a:p>
          <a:p>
            <a:endParaRPr lang="de-DE" dirty="0"/>
          </a:p>
          <a:p>
            <a:r>
              <a:rPr lang="de-DE" sz="2800" b="1" u="sng" dirty="0" smtClean="0"/>
              <a:t>Telefon Nachbarschaftshilfe: 08131-29 286 286 </a:t>
            </a:r>
            <a:endParaRPr lang="de-DE" sz="2800" b="1" u="sng" dirty="0"/>
          </a:p>
        </p:txBody>
      </p:sp>
      <p:pic>
        <p:nvPicPr>
          <p:cNvPr id="11266" name="Picture 2" descr="https://scontent-dus1-1.xx.fbcdn.net/v/t39.30808-6/387182013_362597402774758_7342454737916648930_n.jpg?stp=cp6_dst-jpg_p960x960&amp;_nc_cat=109&amp;ccb=1-7&amp;_nc_sid=dd5e9f&amp;_nc_ohc=8B_UYEEMctgAX_H7Iz0&amp;_nc_oc=AQn4Vv4CwyNuU9pUwSas8PtJJeJAgDzNYF5yTtMa8pNgv31M9JORwF0ddsKJiBGCchs&amp;_nc_ht=scontent-dus1-1.xx&amp;oh=00_AfDbpYHYNy7iWHJrBG8KhAM7Zb7zd0MEamuhuXRjrSoDZA&amp;oe=65B195C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536" y="3187931"/>
            <a:ext cx="4434467" cy="332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47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1492603" y="-187538"/>
            <a:ext cx="9144000" cy="955819"/>
          </a:xfrm>
        </p:spPr>
        <p:txBody>
          <a:bodyPr>
            <a:normAutofit/>
          </a:bodyPr>
          <a:lstStyle/>
          <a:p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Kläranlage Hebertshausen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https://scontent-dus1-1.xx.fbcdn.net/v/t39.30808-6/341875853_245908714565362_9071497584838130295_n.jpg?stp=dst-jpg_p960x960&amp;_nc_cat=100&amp;ccb=1-7&amp;_nc_sid=dd5e9f&amp;_nc_ohc=I6DiqbZP6J0AX8B83z2&amp;_nc_ht=scontent-dus1-1.xx&amp;oh=00_AfAE4Cr4P6Vq_AO7z0uZ_a6QMUcjXZ6iOwgs8KdLP8djZw&amp;oe=65AF4EF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89" y="1429555"/>
            <a:ext cx="3908570" cy="521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scontent-dus1-1.xx.fbcdn.net/v/t39.30808-6/321368395_1556140254812881_4191403252261150121_n.jpg?stp=cp6_dst-jpg_p960x960&amp;_nc_cat=106&amp;ccb=1-7&amp;_nc_sid=dd5e9f&amp;_nc_ohc=JMzTEk9LTs0AX8KH845&amp;_nc_ht=scontent-dus1-1.xx&amp;oh=00_AfAdvqPv1Y9Vbmt0vyJU0s7WGIAsTo-Rp8tIWSeUHfpI-w&amp;oe=65AFCE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375" y="1435095"/>
            <a:ext cx="6851559" cy="520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57577" y="768281"/>
            <a:ext cx="1141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Reinigung Pufferspeicher 		             Kauf Notstromaggregat 200 KVA für Kläranlage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400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5"/>
          <p:cNvSpPr>
            <a:spLocks noGrp="1" noChangeArrowheads="1"/>
          </p:cNvSpPr>
          <p:nvPr>
            <p:ph type="ctrTitle" sz="quarter"/>
          </p:nvPr>
        </p:nvSpPr>
        <p:spPr>
          <a:xfrm>
            <a:off x="177800" y="2112433"/>
            <a:ext cx="9838267" cy="1955800"/>
          </a:xfrm>
        </p:spPr>
        <p:txBody>
          <a:bodyPr>
            <a:normAutofit fontScale="90000"/>
          </a:bodyPr>
          <a:lstStyle/>
          <a:p>
            <a:r>
              <a:rPr lang="de-DE" altLang="de-DE" smtClean="0"/>
              <a:t>Polizeiliche Kriminalstatistik 2022</a:t>
            </a:r>
            <a:br>
              <a:rPr lang="de-DE" altLang="de-DE" smtClean="0"/>
            </a:br>
            <a:r>
              <a:rPr lang="de-DE" altLang="de-DE" smtClean="0"/>
              <a:t>Gemeinde Hebertshausen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904" y="269855"/>
            <a:ext cx="1991096" cy="205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1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1492603" y="-187538"/>
            <a:ext cx="9144000" cy="955819"/>
          </a:xfrm>
        </p:spPr>
        <p:txBody>
          <a:bodyPr>
            <a:normAutofit/>
          </a:bodyPr>
          <a:lstStyle/>
          <a:p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Bauhof Hebertshausen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 descr="Keine Fotobeschreibung verfügbar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27" y="985058"/>
            <a:ext cx="4161798" cy="554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s://scontent-dus1-1.xx.fbcdn.net/v/t39.30808-6/401424403_391265709907927_5227821835783009997_n.jpg?stp=cp6_dst-jpg_p960x960&amp;_nc_cat=110&amp;ccb=1-7&amp;_nc_sid=dd5e9f&amp;_nc_ohc=0-N-oJDox6EAX83Yxge&amp;_nc_ht=scontent-dus1-1.xx&amp;oh=00_AfA2P5VfQx5TK8U2nt08PbLyUGkEyMSkuBOa8gxNIDadeA&amp;oe=65B05EB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536" y="985058"/>
            <a:ext cx="3878306" cy="554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389120" y="1039091"/>
            <a:ext cx="369085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Zahlreiche Sturmschäden dieses Jahr im Gemeindegebiet</a:t>
            </a:r>
          </a:p>
          <a:p>
            <a:endParaRPr lang="de-DE" dirty="0"/>
          </a:p>
          <a:p>
            <a:r>
              <a:rPr lang="de-DE" dirty="0" smtClean="0"/>
              <a:t>Alle entfernten Bäume werden durch zwei Neuanpflanzungen ersetzt zur Unterstützung des Klimaschutzes.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pPr algn="r"/>
            <a:r>
              <a:rPr lang="de-DE" dirty="0" smtClean="0"/>
              <a:t>Winterdienst funktioniert sehr gut. Gerade bei Starkschneefall Anfang Dezember. Großes Lob an unseren Bauhof, wie auch an die Bevölkerung die bisher sehr gut Ihrer Pflicht zum Räumen und Streuen nachkam.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153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0" y="0"/>
            <a:ext cx="9993086" cy="955819"/>
          </a:xfrm>
        </p:spPr>
        <p:txBody>
          <a:bodyPr>
            <a:normAutofit fontScale="90000"/>
          </a:bodyPr>
          <a:lstStyle/>
          <a:p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Bürgerstiftungen Hebertshausen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33264" y="1278294"/>
            <a:ext cx="1124753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 smtClean="0"/>
          </a:p>
          <a:p>
            <a:r>
              <a:rPr lang="de-DE" sz="4000" dirty="0" smtClean="0"/>
              <a:t>Gemeinde hat nun drei Stiftungen! </a:t>
            </a:r>
            <a:endParaRPr lang="de-DE" sz="4000" dirty="0"/>
          </a:p>
          <a:p>
            <a:endParaRPr lang="de-DE" dirty="0" smtClean="0"/>
          </a:p>
          <a:p>
            <a:r>
              <a:rPr lang="de-DE" dirty="0" smtClean="0"/>
              <a:t>Bürgerstiftung Hebertshausen</a:t>
            </a:r>
          </a:p>
          <a:p>
            <a:endParaRPr lang="de-DE" dirty="0"/>
          </a:p>
          <a:p>
            <a:r>
              <a:rPr lang="de-DE" dirty="0" smtClean="0"/>
              <a:t>Stiftung Familie und Sport – In Memoriam Herbert Reischl jun.</a:t>
            </a:r>
          </a:p>
          <a:p>
            <a:endParaRPr lang="de-DE" dirty="0"/>
          </a:p>
          <a:p>
            <a:r>
              <a:rPr lang="de-DE" dirty="0" smtClean="0"/>
              <a:t>Stiftung Karlo und Sina </a:t>
            </a:r>
            <a:r>
              <a:rPr lang="de-DE" dirty="0" err="1" smtClean="0"/>
              <a:t>Neeße</a:t>
            </a:r>
            <a:r>
              <a:rPr lang="de-DE" dirty="0" smtClean="0"/>
              <a:t> neu gegründet in 2023!</a:t>
            </a:r>
          </a:p>
          <a:p>
            <a:endParaRPr lang="de-DE" dirty="0"/>
          </a:p>
          <a:p>
            <a:r>
              <a:rPr lang="de-DE" sz="4000" b="1" u="sng" dirty="0" smtClean="0"/>
              <a:t>Vereine können Anträge stellen. </a:t>
            </a:r>
            <a:r>
              <a:rPr lang="de-DE" dirty="0" smtClean="0"/>
              <a:t> </a:t>
            </a:r>
          </a:p>
          <a:p>
            <a:endParaRPr lang="de-DE" dirty="0"/>
          </a:p>
          <a:p>
            <a:r>
              <a:rPr lang="de-DE" dirty="0" smtClean="0"/>
              <a:t>Eigene Stiftung zu gründen ist sehr einfach. </a:t>
            </a:r>
          </a:p>
          <a:p>
            <a:endParaRPr lang="de-DE" dirty="0"/>
          </a:p>
          <a:p>
            <a:r>
              <a:rPr lang="de-DE" dirty="0" smtClean="0"/>
              <a:t>Spenden können jederzeit an jede Stiftung getätigt werden.</a:t>
            </a:r>
            <a:endParaRPr lang="de-DE" dirty="0"/>
          </a:p>
          <a:p>
            <a:r>
              <a:rPr lang="de-DE" dirty="0" smtClean="0"/>
              <a:t>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17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-14648" y="534301"/>
            <a:ext cx="9144000" cy="955819"/>
          </a:xfrm>
        </p:spPr>
        <p:txBody>
          <a:bodyPr>
            <a:normAutofit fontScale="90000"/>
          </a:bodyPr>
          <a:lstStyle/>
          <a:p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Sozialfond </a:t>
            </a:r>
            <a:b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Miteinander – Füreinander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352" y="4588899"/>
            <a:ext cx="2393868" cy="2141882"/>
          </a:xfrm>
          <a:prstGeom prst="rect">
            <a:avLst/>
          </a:prstGeom>
        </p:spPr>
      </p:pic>
      <p:pic>
        <p:nvPicPr>
          <p:cNvPr id="3074" name="Picture 2" descr="Keine Fotobeschreibung verfügbar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57" y="3434073"/>
            <a:ext cx="4909486" cy="329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eine Fotobeschreibung verfügbar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480" y="1716578"/>
            <a:ext cx="3760652" cy="501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14457" y="1490120"/>
            <a:ext cx="47898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Herzlichen Dank für zahlreichen Spenden für unseren Sozialfond, egal ob von Bürgerinnen und Bürgern, Vereinen, aus Anlass zum Geburtstag oder sonstigem. 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9129352" y="2593571"/>
            <a:ext cx="278278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Unterstützt werden Menschen aus der Gemeinde</a:t>
            </a:r>
          </a:p>
          <a:p>
            <a:r>
              <a:rPr lang="de-DE" dirty="0" smtClean="0"/>
              <a:t>Jeder Euro wird weitergeleitet. </a:t>
            </a:r>
          </a:p>
          <a:p>
            <a:r>
              <a:rPr lang="de-DE" sz="2400" b="1" u="sng" dirty="0" smtClean="0"/>
              <a:t>Spenden auch Sie! </a:t>
            </a:r>
            <a:endParaRPr lang="de-DE" sz="2400" b="1" u="sng" dirty="0"/>
          </a:p>
        </p:txBody>
      </p:sp>
    </p:spTree>
    <p:extLst>
      <p:ext uri="{BB962C8B-B14F-4D97-AF65-F5344CB8AC3E}">
        <p14:creationId xmlns:p14="http://schemas.microsoft.com/office/powerpoint/2010/main" val="34888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904" y="62454"/>
            <a:ext cx="1991096" cy="2054358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229589" y="611724"/>
            <a:ext cx="9144000" cy="955819"/>
          </a:xfrm>
        </p:spPr>
        <p:txBody>
          <a:bodyPr>
            <a:normAutofit fontScale="90000"/>
          </a:bodyPr>
          <a:lstStyle/>
          <a:p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Fahnenweihe Burschen- und </a:t>
            </a:r>
            <a:r>
              <a:rPr lang="de-DE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Madlverein</a:t>
            </a:r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Prittlbach  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https://scontent-dus1-1.xx.fbcdn.net/v/t39.30808-6/404174549_384509593916872_7074676016204303260_n.jpg?stp=dst-jpg_p960x960&amp;_nc_cat=110&amp;ccb=1-7&amp;_nc_sid=dd5e9f&amp;_nc_ohc=AnxbF-SsV4YAX-ycOnn&amp;_nc_ht=scontent-dus1-1.xx&amp;oh=00_AfBX75fTLj8IQQ-RgCbyzS0zzCGVKV_7AyKK_xjJZ3oLLg&amp;oe=65B0F6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13" y="1638702"/>
            <a:ext cx="6440556" cy="481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scontent-dus1-1.xx.fbcdn.net/v/t39.30808-6/404073844_384509630583535_4009429889339379214_n.jpg?stp=dst-jpg_p720x720&amp;_nc_cat=111&amp;ccb=1-7&amp;_nc_sid=dd5e9f&amp;_nc_ohc=7KhMpYY96-4AX9ggOD9&amp;_nc_ht=scontent-dus1-1.xx&amp;oh=00_AfB6G3j6Zk63XTQTBZa_22iwPfpn9QA7OOiW96g2LL8XeA&amp;oe=65B1B9A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033" y="3564010"/>
            <a:ext cx="5140542" cy="289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695902" y="1670858"/>
            <a:ext cx="52619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Fest vom 23.05.24 – 26.05.24</a:t>
            </a:r>
          </a:p>
          <a:p>
            <a:r>
              <a:rPr lang="de-DE" dirty="0" smtClean="0"/>
              <a:t>Für jeden etwas dabei</a:t>
            </a:r>
          </a:p>
          <a:p>
            <a:r>
              <a:rPr lang="de-DE" dirty="0" smtClean="0"/>
              <a:t>Heimatabend mit </a:t>
            </a:r>
            <a:r>
              <a:rPr lang="de-DE" dirty="0" err="1" smtClean="0"/>
              <a:t>Fliesntanzmusi</a:t>
            </a:r>
            <a:endParaRPr lang="de-DE" dirty="0" smtClean="0"/>
          </a:p>
          <a:p>
            <a:r>
              <a:rPr lang="de-DE" dirty="0" smtClean="0"/>
              <a:t>Hallenfest mit DJ</a:t>
            </a:r>
          </a:p>
          <a:p>
            <a:r>
              <a:rPr lang="de-DE" dirty="0" smtClean="0"/>
              <a:t>Fahnenfestsonntag</a:t>
            </a:r>
          </a:p>
          <a:p>
            <a:r>
              <a:rPr lang="de-DE" dirty="0" smtClean="0"/>
              <a:t>Bitte unterstützen Sie alle recht zahlreich dieses Fest!!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074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904" y="62454"/>
            <a:ext cx="1991096" cy="2054358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229589" y="611724"/>
            <a:ext cx="9144000" cy="955819"/>
          </a:xfrm>
        </p:spPr>
        <p:txBody>
          <a:bodyPr>
            <a:normAutofit/>
          </a:bodyPr>
          <a:lstStyle/>
          <a:p>
            <a:r>
              <a:rPr lang="de-DE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Maßnahmen 2024 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29589" y="1716832"/>
            <a:ext cx="1176702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Neubau Wasserleitung Oberweilbach			Weiterführung Planung Neue Holzschleiferei </a:t>
            </a:r>
          </a:p>
          <a:p>
            <a:endParaRPr lang="de-DE" dirty="0"/>
          </a:p>
          <a:p>
            <a:r>
              <a:rPr lang="de-DE" dirty="0" smtClean="0"/>
              <a:t>Neubau Geh- und Radweg Unterweilbach		Neubau Straßenüberführung </a:t>
            </a:r>
            <a:r>
              <a:rPr lang="de-DE" dirty="0" err="1" smtClean="0"/>
              <a:t>Freisingerstraße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Baubeginn Kita St. </a:t>
            </a:r>
            <a:r>
              <a:rPr lang="de-DE" dirty="0" err="1" smtClean="0"/>
              <a:t>Kastelus</a:t>
            </a:r>
            <a:r>
              <a:rPr lang="de-DE" dirty="0" smtClean="0"/>
              <a:t>				Brotbackhaus Gemeinde </a:t>
            </a:r>
          </a:p>
          <a:p>
            <a:endParaRPr lang="de-DE" dirty="0"/>
          </a:p>
          <a:p>
            <a:r>
              <a:rPr lang="de-DE" dirty="0" smtClean="0"/>
              <a:t>Abschluss B-Plan Verfahren Am </a:t>
            </a:r>
            <a:r>
              <a:rPr lang="de-DE" dirty="0" err="1" smtClean="0"/>
              <a:t>Hofanger</a:t>
            </a:r>
            <a:r>
              <a:rPr lang="de-DE" dirty="0" smtClean="0"/>
              <a:t>		Planung PV-Freiflächenanlage Kläranlage Hebertshausen </a:t>
            </a:r>
          </a:p>
          <a:p>
            <a:endParaRPr lang="de-DE" dirty="0"/>
          </a:p>
          <a:p>
            <a:r>
              <a:rPr lang="de-DE" dirty="0" smtClean="0"/>
              <a:t>Beginn Bau Ärztehaus				Bau von PV-Anlagen auf kommunalen Liegenschaften</a:t>
            </a:r>
          </a:p>
          <a:p>
            <a:endParaRPr lang="de-DE" dirty="0"/>
          </a:p>
          <a:p>
            <a:r>
              <a:rPr lang="de-DE" dirty="0" smtClean="0"/>
              <a:t>Baubeginn Friedhofshang St. Georg Hebertshausen	Ankauf weiterer Flächen und Gebäude im Gemeindegebiet	</a:t>
            </a:r>
          </a:p>
          <a:p>
            <a:endParaRPr lang="de-DE" dirty="0"/>
          </a:p>
          <a:p>
            <a:r>
              <a:rPr lang="de-DE" dirty="0" smtClean="0"/>
              <a:t>Baubeginn Straßensanierung Kirchstraße + Brücke 	</a:t>
            </a:r>
          </a:p>
          <a:p>
            <a:endParaRPr lang="de-DE" dirty="0"/>
          </a:p>
          <a:p>
            <a:r>
              <a:rPr lang="de-DE" dirty="0" smtClean="0"/>
              <a:t>Fertigstellung Radweg </a:t>
            </a:r>
            <a:r>
              <a:rPr lang="de-DE" dirty="0" err="1" smtClean="0"/>
              <a:t>Pellheim</a:t>
            </a:r>
            <a:r>
              <a:rPr lang="de-DE" dirty="0" smtClean="0"/>
              <a:t> mit Anschluss Weilbacher Straße</a:t>
            </a:r>
          </a:p>
          <a:p>
            <a:endParaRPr lang="de-DE" dirty="0"/>
          </a:p>
          <a:p>
            <a:r>
              <a:rPr lang="de-DE" dirty="0" smtClean="0"/>
              <a:t>LED Umrüstung gesamtes Gemeindegebiet</a:t>
            </a:r>
          </a:p>
        </p:txBody>
      </p:sp>
    </p:spTree>
    <p:extLst>
      <p:ext uri="{BB962C8B-B14F-4D97-AF65-F5344CB8AC3E}">
        <p14:creationId xmlns:p14="http://schemas.microsoft.com/office/powerpoint/2010/main" val="36619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545501" y="3732584"/>
            <a:ext cx="103812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Dank an Stellvertreter Martin Gasteiger und Florian Zigldrum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Kolleginnen und Kollegen des Gemeinderates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Mitarbeiter/innen in der Gemeinde Hebertshausen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Alle Bürgerinnen und Bürger der Gemeinde.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Danke an die Presse für die stetige zahlreiche und gute Berichterstattung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Danke an unsere Feuerwehren, Schulweghelfer und Vereine, Grabenverbände etc.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Danke an alle die zum positiven Leben in der Gemeinde beigetragen haben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625" y="217385"/>
            <a:ext cx="6010102" cy="329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2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633350" y="3196303"/>
            <a:ext cx="9144000" cy="848941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Pause  (ca. 10min)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37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633350" y="3196303"/>
            <a:ext cx="9144000" cy="848941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Freie Aussprache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01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eine Fotobeschreibung verfügba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142" y="58189"/>
            <a:ext cx="5050219" cy="67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62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50" y="367417"/>
            <a:ext cx="1991096" cy="2054358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282368" y="480812"/>
            <a:ext cx="9144000" cy="848941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Guten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77" y="1578021"/>
            <a:ext cx="8173428" cy="457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3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4"/>
          <p:cNvSpPr>
            <a:spLocks noGrp="1" noChangeArrowheads="1"/>
          </p:cNvSpPr>
          <p:nvPr>
            <p:ph type="title"/>
          </p:nvPr>
        </p:nvSpPr>
        <p:spPr>
          <a:xfrm>
            <a:off x="177800" y="1583267"/>
            <a:ext cx="10560051" cy="759884"/>
          </a:xfrm>
        </p:spPr>
        <p:txBody>
          <a:bodyPr/>
          <a:lstStyle/>
          <a:p>
            <a:r>
              <a:rPr lang="de-DE" altLang="de-DE" smtClean="0"/>
              <a:t>Straftaten 2022</a:t>
            </a:r>
          </a:p>
        </p:txBody>
      </p:sp>
      <p:sp>
        <p:nvSpPr>
          <p:cNvPr id="16387" name="Inhaltsplatzhalter 5"/>
          <p:cNvSpPr>
            <a:spLocks noGrp="1" noChangeArrowheads="1"/>
          </p:cNvSpPr>
          <p:nvPr>
            <p:ph idx="1"/>
          </p:nvPr>
        </p:nvSpPr>
        <p:spPr>
          <a:xfrm>
            <a:off x="177800" y="2351618"/>
            <a:ext cx="10560051" cy="4085167"/>
          </a:xfrm>
        </p:spPr>
        <p:txBody>
          <a:bodyPr>
            <a:normAutofit lnSpcReduction="10000"/>
          </a:bodyPr>
          <a:lstStyle/>
          <a:p>
            <a:pPr>
              <a:defRPr/>
            </a:pPr>
            <a:endParaRPr lang="de-DE" altLang="de-DE" dirty="0"/>
          </a:p>
          <a:p>
            <a:pPr>
              <a:defRPr/>
            </a:pPr>
            <a:r>
              <a:rPr lang="de-DE" altLang="de-DE" b="1" dirty="0"/>
              <a:t>139 </a:t>
            </a:r>
            <a:r>
              <a:rPr lang="de-DE" altLang="de-DE" dirty="0"/>
              <a:t>Straftaten insgesamt erfasst (ohne Verkehrs- und Staatsschutzdelikte) – </a:t>
            </a:r>
            <a:r>
              <a:rPr lang="de-DE" altLang="de-DE" sz="2133" dirty="0"/>
              <a:t>im ges. </a:t>
            </a:r>
            <a:r>
              <a:rPr lang="de-DE" altLang="de-DE" sz="2133" dirty="0" err="1"/>
              <a:t>LKr</a:t>
            </a:r>
            <a:r>
              <a:rPr lang="de-DE" altLang="de-DE" sz="2133" dirty="0"/>
              <a:t> DAH: </a:t>
            </a:r>
            <a:r>
              <a:rPr lang="de-DE" altLang="de-DE" sz="2133" b="1" dirty="0"/>
              <a:t>4.353</a:t>
            </a:r>
            <a:r>
              <a:rPr lang="de-DE" altLang="de-DE" sz="2133" dirty="0"/>
              <a:t> Straftaten</a:t>
            </a:r>
          </a:p>
          <a:p>
            <a:pPr marL="0" indent="0">
              <a:buNone/>
              <a:defRPr/>
            </a:pPr>
            <a:endParaRPr lang="de-DE" altLang="de-DE" dirty="0"/>
          </a:p>
          <a:p>
            <a:pPr>
              <a:defRPr/>
            </a:pPr>
            <a:r>
              <a:rPr lang="de-DE" altLang="de-DE" sz="2400" dirty="0"/>
              <a:t>Jahresvergleich: </a:t>
            </a:r>
          </a:p>
          <a:p>
            <a:pPr lvl="2">
              <a:defRPr/>
            </a:pPr>
            <a:r>
              <a:rPr lang="de-DE" altLang="de-DE" dirty="0"/>
              <a:t>2021: </a:t>
            </a:r>
            <a:r>
              <a:rPr lang="de-DE" altLang="de-DE" b="1" dirty="0"/>
              <a:t>96</a:t>
            </a:r>
            <a:r>
              <a:rPr lang="de-DE" altLang="de-DE" dirty="0"/>
              <a:t> Straftaten</a:t>
            </a:r>
          </a:p>
          <a:p>
            <a:pPr lvl="2">
              <a:defRPr/>
            </a:pPr>
            <a:r>
              <a:rPr lang="de-DE" altLang="de-DE" dirty="0"/>
              <a:t>2020: </a:t>
            </a:r>
            <a:r>
              <a:rPr lang="de-DE" altLang="de-DE" b="1" dirty="0"/>
              <a:t>141</a:t>
            </a:r>
            <a:r>
              <a:rPr lang="de-DE" altLang="de-DE" dirty="0"/>
              <a:t> Straftaten</a:t>
            </a:r>
            <a:endParaRPr lang="de-DE" altLang="de-DE" sz="2400" dirty="0"/>
          </a:p>
          <a:p>
            <a:pPr lvl="2">
              <a:defRPr/>
            </a:pPr>
            <a:r>
              <a:rPr lang="de-DE" altLang="de-DE" dirty="0"/>
              <a:t>2023 - Ausblick: Tendenz rückläufig</a:t>
            </a:r>
          </a:p>
          <a:p>
            <a:pPr marL="457189" lvl="1" indent="0">
              <a:buNone/>
              <a:defRPr/>
            </a:pPr>
            <a:endParaRPr lang="de-DE" altLang="de-DE" dirty="0"/>
          </a:p>
          <a:p>
            <a:pPr>
              <a:defRPr/>
            </a:pPr>
            <a:r>
              <a:rPr lang="de-DE" altLang="de-DE" dirty="0"/>
              <a:t>Aufklärungsquote: 68,3 %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de-DE" alt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904" y="269855"/>
            <a:ext cx="1991096" cy="205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3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4"/>
          <p:cNvSpPr>
            <a:spLocks noGrp="1" noChangeArrowheads="1"/>
          </p:cNvSpPr>
          <p:nvPr>
            <p:ph type="title"/>
          </p:nvPr>
        </p:nvSpPr>
        <p:spPr>
          <a:xfrm>
            <a:off x="177800" y="1583267"/>
            <a:ext cx="10560051" cy="759884"/>
          </a:xfrm>
        </p:spPr>
        <p:txBody>
          <a:bodyPr/>
          <a:lstStyle/>
          <a:p>
            <a:r>
              <a:rPr lang="de-DE" altLang="de-DE" smtClean="0"/>
              <a:t>Kriminalitätsbelastung - Häufigkeitszahl </a:t>
            </a:r>
          </a:p>
        </p:txBody>
      </p:sp>
      <p:sp>
        <p:nvSpPr>
          <p:cNvPr id="12291" name="Inhaltsplatzhalter 5"/>
          <p:cNvSpPr>
            <a:spLocks noGrp="1" noChangeArrowheads="1"/>
          </p:cNvSpPr>
          <p:nvPr>
            <p:ph idx="1"/>
          </p:nvPr>
        </p:nvSpPr>
        <p:spPr>
          <a:xfrm>
            <a:off x="177800" y="2351618"/>
            <a:ext cx="10560051" cy="408516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de-DE" altLang="de-DE" smtClean="0"/>
          </a:p>
          <a:p>
            <a:pPr>
              <a:buFont typeface="Arial" panose="020B0604020202020204" pitchFamily="34" charset="0"/>
              <a:buChar char="•"/>
            </a:pPr>
            <a:r>
              <a:rPr lang="de-DE" altLang="de-DE" b="1" smtClean="0"/>
              <a:t>24</a:t>
            </a:r>
            <a:r>
              <a:rPr lang="de-DE" altLang="de-DE" smtClean="0"/>
              <a:t> Straftaten pro 1.000 Einwohner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altLang="de-DE" sz="2533"/>
              <a:t>Durchschnitt im ges. Landkreis Dachau: </a:t>
            </a:r>
            <a:r>
              <a:rPr lang="de-DE" altLang="de-DE" sz="2533" b="1"/>
              <a:t>28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altLang="de-DE" sz="2533"/>
              <a:t>Durchschnitt in ganz Bayern: </a:t>
            </a:r>
            <a:r>
              <a:rPr lang="de-DE" altLang="de-DE" sz="2533" b="1"/>
              <a:t>47</a:t>
            </a:r>
            <a:r>
              <a:rPr lang="de-DE" altLang="de-DE" sz="2533"/>
              <a:t> 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904" y="269855"/>
            <a:ext cx="1991096" cy="205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0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3531</Words>
  <Application>Microsoft Office PowerPoint</Application>
  <PresentationFormat>Breitbild</PresentationFormat>
  <Paragraphs>709</Paragraphs>
  <Slides>79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79</vt:i4>
      </vt:variant>
    </vt:vector>
  </HeadingPairs>
  <TitlesOfParts>
    <vt:vector size="84" baseType="lpstr">
      <vt:lpstr>Arial</vt:lpstr>
      <vt:lpstr>Arial Black</vt:lpstr>
      <vt:lpstr>Calibri</vt:lpstr>
      <vt:lpstr>Calibri Light</vt:lpstr>
      <vt:lpstr>Office Theme</vt:lpstr>
      <vt:lpstr>PowerPoint-Präsentation</vt:lpstr>
      <vt:lpstr>Virtuelle Bürgerversammlung 2024</vt:lpstr>
      <vt:lpstr>Bevölkerungsentwicklung </vt:lpstr>
      <vt:lpstr>Bevölkerungsentwicklung </vt:lpstr>
      <vt:lpstr>Asylbewerber </vt:lpstr>
      <vt:lpstr>Berichterstattung</vt:lpstr>
      <vt:lpstr>Polizeiliche Kriminalstatistik 2022 Gemeinde Hebertshausen </vt:lpstr>
      <vt:lpstr>Straftaten 2022</vt:lpstr>
      <vt:lpstr>Kriminalitätsbelastung - Häufigkeitszahl </vt:lpstr>
      <vt:lpstr>Deliktsfelder 2022</vt:lpstr>
      <vt:lpstr>Deliktsfelder 2022</vt:lpstr>
      <vt:lpstr>Deliktsfelder 2022</vt:lpstr>
      <vt:lpstr>Deliktsfelder 2022</vt:lpstr>
      <vt:lpstr>Haushalt 2023 </vt:lpstr>
      <vt:lpstr>Finanzverwaltung</vt:lpstr>
      <vt:lpstr>Aus dem Rathaus</vt:lpstr>
      <vt:lpstr>Aus dem Rathaus</vt:lpstr>
      <vt:lpstr>Aus dem Rathaus</vt:lpstr>
      <vt:lpstr>Verkehr </vt:lpstr>
      <vt:lpstr>Ehrungen </vt:lpstr>
      <vt:lpstr>Ehrungen </vt:lpstr>
      <vt:lpstr>Ehrungen  </vt:lpstr>
      <vt:lpstr>Ehrungen  </vt:lpstr>
      <vt:lpstr>Ehrungen  </vt:lpstr>
      <vt:lpstr>PowerPoint-Präsentation</vt:lpstr>
      <vt:lpstr>PowerPoint-Präsentation</vt:lpstr>
      <vt:lpstr>Orts App</vt:lpstr>
      <vt:lpstr>Digitales Rathaus   </vt:lpstr>
      <vt:lpstr>Übersicht Personal</vt:lpstr>
      <vt:lpstr>Der Bürgermeister</vt:lpstr>
      <vt:lpstr>Die Bürgermeister</vt:lpstr>
      <vt:lpstr>Aus dem Gemeinderat</vt:lpstr>
      <vt:lpstr>PowerPoint-Präsentation</vt:lpstr>
      <vt:lpstr>PowerPoint-Präsentation</vt:lpstr>
      <vt:lpstr>Bücherei </vt:lpstr>
      <vt:lpstr>Betreuungseinrichtungen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Schulverband </vt:lpstr>
      <vt:lpstr>Grund und Mittelschule</vt:lpstr>
      <vt:lpstr>Schulweghelfer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Senioren/NBH</vt:lpstr>
      <vt:lpstr>Kläranlage Hebertshausen</vt:lpstr>
      <vt:lpstr>Bauhof Hebertshausen</vt:lpstr>
      <vt:lpstr>Bürgerstiftungen Hebertshausen </vt:lpstr>
      <vt:lpstr>Sozialfond  Miteinander – Füreinander </vt:lpstr>
      <vt:lpstr>Fahnenweihe Burschen- und Madlverein Prittlbach   </vt:lpstr>
      <vt:lpstr>Maßnahmen 2024  </vt:lpstr>
      <vt:lpstr>PowerPoint-Präsentation</vt:lpstr>
      <vt:lpstr>Pause  (ca. 10min)</vt:lpstr>
      <vt:lpstr>Freie Aussprache</vt:lpstr>
      <vt:lpstr>PowerPoint-Präsentation</vt:lpstr>
      <vt:lpstr>Guten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Richard Reischl</dc:creator>
  <cp:lastModifiedBy>Richard Reischl</cp:lastModifiedBy>
  <cp:revision>369</cp:revision>
  <cp:lastPrinted>2024-01-25T15:39:25Z</cp:lastPrinted>
  <dcterms:created xsi:type="dcterms:W3CDTF">2014-11-17T10:04:07Z</dcterms:created>
  <dcterms:modified xsi:type="dcterms:W3CDTF">2024-01-29T15:27:46Z</dcterms:modified>
</cp:coreProperties>
</file>