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86" r:id="rId4"/>
    <p:sldId id="258" r:id="rId5"/>
    <p:sldId id="259" r:id="rId6"/>
    <p:sldId id="260" r:id="rId7"/>
    <p:sldId id="261" r:id="rId8"/>
    <p:sldId id="262" r:id="rId9"/>
    <p:sldId id="263" r:id="rId10"/>
    <p:sldId id="267" r:id="rId11"/>
    <p:sldId id="268" r:id="rId12"/>
    <p:sldId id="269" r:id="rId13"/>
    <p:sldId id="271" r:id="rId14"/>
    <p:sldId id="272" r:id="rId15"/>
    <p:sldId id="273" r:id="rId16"/>
    <p:sldId id="274" r:id="rId17"/>
    <p:sldId id="275" r:id="rId18"/>
    <p:sldId id="276" r:id="rId19"/>
    <p:sldId id="278" r:id="rId20"/>
    <p:sldId id="279" r:id="rId21"/>
    <p:sldId id="283" r:id="rId22"/>
    <p:sldId id="277" r:id="rId23"/>
    <p:sldId id="287" r:id="rId24"/>
    <p:sldId id="284" r:id="rId25"/>
    <p:sldId id="288" r:id="rId2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2" d="100"/>
          <a:sy n="92" d="100"/>
        </p:scale>
        <p:origin x="92" y="2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56C1E1-4468-4A8D-9688-24039A797BE8}" type="datetimeFigureOut">
              <a:rPr lang="de-DE" smtClean="0"/>
              <a:t>01.02.2024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135E96-FDC1-4B4F-AB3C-7E3FA606C4A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1633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4727D4-534D-4C3C-8463-969DC165C1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A7BA41C-FB29-44D3-9045-F100D95640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49BE43D-818F-48A1-9682-542E04E10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A8C78-D2CF-4EBC-967C-FBAABEE6A597}" type="datetime1">
              <a:rPr lang="de-DE" smtClean="0"/>
              <a:t>01.02.2024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861D91-EDF3-4F93-BCD2-94130E826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669DCB9-0B19-4E40-8EF8-B2DDA4F7C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B7BE5-136B-4C8A-8249-74134D78EC7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3599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B408FF-B60A-4214-BEE3-2B687C3F4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3918E09-7C11-4850-BF43-93ABB81D44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B89943F-A778-4542-A913-6BC3F73EA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2FE64-B201-4207-8D6A-4EE782EBCA5C}" type="datetime1">
              <a:rPr lang="de-DE" smtClean="0"/>
              <a:t>01.02.2024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3F9AC9D-E87C-42B6-A5B1-6DA9A5CFC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9F58036-23F0-4B23-8F3C-71A52D678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B7BE5-136B-4C8A-8249-74134D78EC7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5811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BC673B67-2D87-4E42-98D0-AA2F95C53C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17F4761-B874-43F1-A6B3-6F4BAAA23D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F8A099-DC43-4739-B0BD-A2813E112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CCAB7-DAFF-4A79-AB01-3E28B5F759E1}" type="datetime1">
              <a:rPr lang="de-DE" smtClean="0"/>
              <a:t>01.02.2024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3F12472-074B-4E86-AE54-9F50475B2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9C1ECBD-724A-4740-BAAD-47195CFC0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B7BE5-136B-4C8A-8249-74134D78EC7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0497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E43080-CA52-4B65-A369-6933F67AE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BB2C146-AA6E-4A6D-AEB5-96844F5F43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E1F6051-FAF9-4FF7-90C3-1766A7CE6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2D25F-4701-4B3A-9B02-6761EFAB8ECD}" type="datetime1">
              <a:rPr lang="de-DE" smtClean="0"/>
              <a:t>01.02.2024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399B3FB-E217-47B5-9A47-8FA497892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354B310-8736-4ACD-BD4C-1C6E291B6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B7BE5-136B-4C8A-8249-74134D78EC7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6328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23B412-06A2-4527-9808-BA7905A0E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180B4B7-C566-452B-A53B-95F7B608B2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5CDD76F-97B9-488A-8306-B4015ECE0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CA20A-5597-4564-9233-E324ED85C43B}" type="datetime1">
              <a:rPr lang="de-DE" smtClean="0"/>
              <a:t>01.02.2024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D84DC46-9D1E-4680-9678-1AC8BEF22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AF414B5-FE6B-4576-AABB-DA1D9C9CB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B7BE5-136B-4C8A-8249-74134D78EC7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8837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1F4174-7646-4071-897C-3317BE17D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E994F01-77EB-4224-8B35-493E63A210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020D38D-6DF6-41AF-A0EE-20581D8E85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CE79C64-C9CD-4AAA-9063-97746F4CE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DC72C-4FE1-4558-B74C-E604C50FC691}" type="datetime1">
              <a:rPr lang="de-DE" smtClean="0"/>
              <a:t>01.02.2024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BA61D46-D85C-45A7-BDB2-62ED908C8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93CA5B1-2447-402C-8003-C3C8952E7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B7BE5-136B-4C8A-8249-74134D78EC7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2701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397065-EBBE-48FE-8297-4D19AD602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F90233E-B442-4681-810D-06A3C9E5D8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6AB0FB5-6304-4788-857F-3F5172D9D3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E0AD3CA-A0D0-4E60-B60B-FE7D1C9DD8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8B9BCA3-55F6-426A-B0DE-A32873BEA1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CDB667B-F1E9-4699-9757-F7FD87ED7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31FD1-DA8B-4259-A4EE-A0DFB2BCBABC}" type="datetime1">
              <a:rPr lang="de-DE" smtClean="0"/>
              <a:t>01.02.2024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DF080AD-DA51-40A5-9223-0F19B90DD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04111C5-7F8B-4642-8545-2C7943E3E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B7BE5-136B-4C8A-8249-74134D78EC7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1036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9CE442-4F33-4D54-86C8-CF6DA6F66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218977F-F90A-48AF-A6C3-C602DD0BF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2909E-E824-402A-9CCF-A1B94D0F91DC}" type="datetime1">
              <a:rPr lang="de-DE" smtClean="0"/>
              <a:t>01.02.2024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29E6B02-691C-4819-AEB2-CF40BCC8A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9FA5BBF-B81D-4290-A321-FF85D7564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B7BE5-136B-4C8A-8249-74134D78EC7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7900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E5EF266-CF61-4B59-9781-40946A9FA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5E3DC-6AF4-4AAF-9C46-F1D5D67139AA}" type="datetime1">
              <a:rPr lang="de-DE" smtClean="0"/>
              <a:t>01.02.2024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46997C5-AA6C-40EA-9C60-3CB1D3EA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44A63AC-52E1-420F-A66D-EB7D99971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B7BE5-136B-4C8A-8249-74134D78EC7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7870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32C470-2ED8-4A85-BE68-24021223A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FBADA13-72CB-4D28-B4A2-411B1B6F0D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28F7E65-48C3-4355-833D-96A630FCED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96FF5A9-A81B-49DC-8E58-179A22B0D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F9A82-B650-4632-B01B-0EA932D11830}" type="datetime1">
              <a:rPr lang="de-DE" smtClean="0"/>
              <a:t>01.02.2024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74592CA-181D-4951-9F2D-C29BC16D0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E06EA6B-6230-44AD-87B4-CD1DD5D42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B7BE5-136B-4C8A-8249-74134D78EC7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9766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B559BF-DCB4-457A-BC9A-0A843E208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477A7C9-06E9-4D43-A277-D4344BD6DF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2609A25-B8C3-482B-B335-A91FB0FF62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30A60AA-0873-4952-BFD9-917856309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27D6E-12C5-449F-9009-0B2467CA8403}" type="datetime1">
              <a:rPr lang="de-DE" smtClean="0"/>
              <a:t>01.02.2024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EBCAD76-3302-42BD-9140-EBCD8A0FD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1ABE074-CF1E-4836-99DA-547E4C9C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B7BE5-136B-4C8A-8249-74134D78EC7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137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427359A-5A3E-4535-B303-CB15F04FA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0FB5593-0ECE-41CA-8B2C-671E9FF969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7A7DD2D-C4DA-418A-B3D9-11636AB2C5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32D40B-CD26-49BB-BEF9-C61A528B5332}" type="datetime1">
              <a:rPr lang="de-DE" smtClean="0"/>
              <a:t>01.02.2024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E83AD5F-AC2B-47FA-BE8A-119A74A813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2C247AF-6545-4A3D-86E6-9A41AA001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BB7BE5-136B-4C8A-8249-74134D78EC7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7998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2.png"/><Relationship Id="rId7" Type="http://schemas.openxmlformats.org/officeDocument/2006/relationships/image" Target="../media/image1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.png"/><Relationship Id="rId7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A9C397-86DD-45A2-A581-C9FA879141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1" y="4385066"/>
            <a:ext cx="10923638" cy="1815705"/>
          </a:xfrm>
        </p:spPr>
        <p:txBody>
          <a:bodyPr vert="horz" lIns="91440" tIns="45720" rIns="91440" bIns="45720" rtlCol="0">
            <a:noAutofit/>
          </a:bodyPr>
          <a:lstStyle/>
          <a:p>
            <a:pPr algn="l">
              <a:spcAft>
                <a:spcPts val="800"/>
              </a:spcAft>
            </a:pPr>
            <a:r>
              <a:rPr lang="en-US" sz="36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 a c h –  u n d  T ä t </a:t>
            </a:r>
            <a:r>
              <a:rPr lang="en-US" sz="3600" b="1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36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g k e </a:t>
            </a:r>
            <a:r>
              <a:rPr lang="en-US" sz="3600" b="1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36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t s b e r </a:t>
            </a:r>
            <a:r>
              <a:rPr lang="en-US" sz="3600" b="1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36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c h t</a:t>
            </a:r>
            <a:br>
              <a:rPr lang="en-US" sz="36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US" sz="36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 e r   B e h </a:t>
            </a:r>
            <a:r>
              <a:rPr lang="en-US" sz="3600" b="1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36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n d e r t e n b e a u f t r a g u n g </a:t>
            </a:r>
            <a:br>
              <a:rPr lang="en-US" sz="36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US" sz="36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2 0 2 2 / 2 0 2 </a:t>
            </a:r>
            <a:r>
              <a:rPr lang="en-US" sz="3600" b="1" dirty="0">
                <a:solidFill>
                  <a:schemeClr val="tx2"/>
                </a:solidFill>
              </a:rPr>
              <a:t>3</a:t>
            </a:r>
            <a:endParaRPr lang="en-US" sz="3600" b="1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Grafik 3" descr="Gemeinde Hebertshausen">
            <a:extLst>
              <a:ext uri="{FF2B5EF4-FFF2-40B4-BE49-F238E27FC236}">
                <a16:creationId xmlns:a16="http://schemas.microsoft.com/office/drawing/2014/main" id="{A04052A2-618C-4E55-8868-187F0FE70E24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" r="1547" b="-1"/>
          <a:stretch/>
        </p:blipFill>
        <p:spPr bwMode="auto">
          <a:xfrm>
            <a:off x="20" y="10"/>
            <a:ext cx="4059916" cy="4242806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627B73E-D784-4780-AA33-DCDFE7DA1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2919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5838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1BC9237E-F97C-4592-B3AE-D0B9DD391FFC">
            <a:extLst>
              <a:ext uri="{FF2B5EF4-FFF2-40B4-BE49-F238E27FC236}">
                <a16:creationId xmlns:a16="http://schemas.microsoft.com/office/drawing/2014/main" id="{67C6AA39-637A-AD88-969C-764884D54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823" y="-680"/>
            <a:ext cx="4089191" cy="4089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70A056E-0A28-5E3A-8C54-759EFED653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934" y="0"/>
            <a:ext cx="4208589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0693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9ED8A0B0-14CC-4D3E-AC18-F6BE058F0E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0234" y="319723"/>
            <a:ext cx="9469820" cy="797877"/>
          </a:xfrm>
          <a:ln w="25400">
            <a:noFill/>
          </a:ln>
        </p:spPr>
        <p:txBody>
          <a:bodyPr lIns="0" tIns="0" rIns="0" bIns="0">
            <a:normAutofit/>
          </a:bodyPr>
          <a:lstStyle/>
          <a:p>
            <a:pPr algn="l"/>
            <a:r>
              <a:rPr lang="de-DE" sz="3600" b="1" dirty="0">
                <a:solidFill>
                  <a:schemeClr val="tx2"/>
                </a:solidFill>
              </a:rPr>
              <a:t>N e t z w e r k   &amp;   K o </a:t>
            </a:r>
            <a:r>
              <a:rPr lang="de-DE" sz="3600" b="1" dirty="0" err="1">
                <a:solidFill>
                  <a:schemeClr val="tx2"/>
                </a:solidFill>
              </a:rPr>
              <a:t>o</a:t>
            </a:r>
            <a:r>
              <a:rPr lang="de-DE" sz="3600" b="1" dirty="0">
                <a:solidFill>
                  <a:schemeClr val="tx2"/>
                </a:solidFill>
              </a:rPr>
              <a:t> p e r a t i o n </a:t>
            </a:r>
          </a:p>
        </p:txBody>
      </p:sp>
      <p:sp>
        <p:nvSpPr>
          <p:cNvPr id="14" name="Untertitel 13">
            <a:extLst>
              <a:ext uri="{FF2B5EF4-FFF2-40B4-BE49-F238E27FC236}">
                <a16:creationId xmlns:a16="http://schemas.microsoft.com/office/drawing/2014/main" id="{957B545D-895B-4EC1-A963-58E16C662B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70234" y="1483360"/>
            <a:ext cx="9312166" cy="4693920"/>
          </a:xfrm>
        </p:spPr>
        <p:txBody>
          <a:bodyPr>
            <a:normAutofit fontScale="25000" lnSpcReduction="20000"/>
          </a:bodyPr>
          <a:lstStyle/>
          <a:p>
            <a:pPr lvl="0" algn="l">
              <a:lnSpc>
                <a:spcPct val="150000"/>
              </a:lnSpc>
            </a:pPr>
            <a:endParaRPr lang="de-DE" dirty="0">
              <a:solidFill>
                <a:schemeClr val="tx2"/>
              </a:solidFill>
            </a:endParaRPr>
          </a:p>
          <a:p>
            <a:pPr marL="800100" lvl="1" indent="-3429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4400" b="1" dirty="0">
                <a:solidFill>
                  <a:schemeClr val="tx2"/>
                </a:solidFill>
              </a:rPr>
              <a:t>Behindertenbeauftragung Dachau / Landkreis Dachau</a:t>
            </a:r>
          </a:p>
          <a:p>
            <a:pPr marL="800100" lvl="1" indent="-3429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4400" b="1" dirty="0">
                <a:solidFill>
                  <a:schemeClr val="tx2"/>
                </a:solidFill>
              </a:rPr>
              <a:t>Reitschule Waldfrieden Hebertshausen</a:t>
            </a:r>
          </a:p>
          <a:p>
            <a:pPr marL="800100" lvl="1" indent="-3429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4400" b="1" dirty="0">
                <a:solidFill>
                  <a:schemeClr val="tx2"/>
                </a:solidFill>
              </a:rPr>
              <a:t>Nachbarschaftshilfe in der Gemeinde H. e.V.</a:t>
            </a:r>
          </a:p>
          <a:p>
            <a:pPr marL="800100" lvl="1" indent="-3429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4400" b="1" dirty="0">
                <a:solidFill>
                  <a:schemeClr val="tx2"/>
                </a:solidFill>
              </a:rPr>
              <a:t>Jugendzentrum Hebertshausen</a:t>
            </a:r>
          </a:p>
          <a:p>
            <a:pPr marL="800100" lvl="1" indent="-3429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4400" b="1" dirty="0">
                <a:solidFill>
                  <a:schemeClr val="tx2"/>
                </a:solidFill>
              </a:rPr>
              <a:t>Kinderkrippe/-garten St. Peter, Ampermoching</a:t>
            </a:r>
          </a:p>
          <a:p>
            <a:pPr marL="800100" lvl="1" indent="-3429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4400" b="1" dirty="0">
                <a:solidFill>
                  <a:schemeClr val="tx2"/>
                </a:solidFill>
              </a:rPr>
              <a:t>Pfarrkindergarten St. Georg, Hebertshausen</a:t>
            </a:r>
          </a:p>
          <a:p>
            <a:pPr marL="800100" lvl="1" indent="-3429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4400" b="1" dirty="0">
                <a:solidFill>
                  <a:schemeClr val="tx2"/>
                </a:solidFill>
              </a:rPr>
              <a:t>Gemeindebücherei</a:t>
            </a:r>
          </a:p>
          <a:p>
            <a:pPr marL="800100" lvl="1" indent="-3429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4400" b="1" dirty="0">
                <a:solidFill>
                  <a:schemeClr val="tx2"/>
                </a:solidFill>
              </a:rPr>
              <a:t>Martin Mayr, Büro für Leichte Sprache</a:t>
            </a:r>
          </a:p>
          <a:p>
            <a:pPr marL="800100" lvl="1" indent="-3429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4400" b="1" dirty="0" err="1">
                <a:solidFill>
                  <a:schemeClr val="tx2"/>
                </a:solidFill>
              </a:rPr>
              <a:t>MiA</a:t>
            </a:r>
            <a:r>
              <a:rPr lang="de-DE" sz="4400" b="1" dirty="0">
                <a:solidFill>
                  <a:schemeClr val="tx2"/>
                </a:solidFill>
              </a:rPr>
              <a:t> e.V. Münchner inklusive Arbeitswelt</a:t>
            </a:r>
          </a:p>
          <a:p>
            <a:pPr marL="800100" lvl="1" indent="-3429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4400" b="1" dirty="0">
                <a:solidFill>
                  <a:schemeClr val="tx2"/>
                </a:solidFill>
              </a:rPr>
              <a:t>Stephanie Burgmaier, Bezirksrätin Bezirk Oberbayern</a:t>
            </a:r>
          </a:p>
          <a:p>
            <a:pPr marL="800100" lvl="1" indent="-3429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4400" b="1" dirty="0">
                <a:solidFill>
                  <a:schemeClr val="tx2"/>
                </a:solidFill>
              </a:rPr>
              <a:t>Herr </a:t>
            </a:r>
            <a:r>
              <a:rPr lang="de-DE" sz="4400" b="1" dirty="0" err="1">
                <a:solidFill>
                  <a:schemeClr val="tx2"/>
                </a:solidFill>
              </a:rPr>
              <a:t>Weißhäupl</a:t>
            </a:r>
            <a:r>
              <a:rPr lang="de-DE" sz="4400" b="1" dirty="0">
                <a:solidFill>
                  <a:schemeClr val="tx2"/>
                </a:solidFill>
              </a:rPr>
              <a:t>, EUTB (Ergänzende unabhängige Teilhabeberatung)</a:t>
            </a:r>
          </a:p>
          <a:p>
            <a:pPr marL="800100" lvl="1" indent="-3429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4400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Stefanie Otterbein, Fachstelle Demografie Managen Landratsamt Dachau</a:t>
            </a:r>
          </a:p>
          <a:p>
            <a:pPr marL="800100" lvl="1" indent="-3429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4400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Bernhard Claus, Bayerischer Blinden- und Sehbehindertenbund e.V.</a:t>
            </a:r>
          </a:p>
          <a:p>
            <a:pPr marL="800100" lvl="1" indent="-3429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4400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Josef Mederer, ehemaliger Bezirkstagspräsident Bezirk Oberbayern</a:t>
            </a:r>
          </a:p>
          <a:p>
            <a:pPr marL="800100" lvl="1" indent="-3429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4400" b="1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Cafe</a:t>
            </a:r>
            <a:r>
              <a:rPr lang="de-DE" sz="4400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4400" b="1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Miteinand</a:t>
            </a:r>
            <a:r>
              <a:rPr lang="de-DE" sz="4400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DE" sz="4400" b="1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Inklusionscafe</a:t>
            </a:r>
            <a:r>
              <a:rPr lang="de-DE" sz="4400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Bad Tölz</a:t>
            </a:r>
          </a:p>
          <a:p>
            <a:pPr marL="800100" lvl="1" indent="-3429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4400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Feuerwehr Hebertshausen</a:t>
            </a:r>
          </a:p>
          <a:p>
            <a:pPr marL="800100" lvl="1" indent="-3429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4400" b="1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Senionrenbeauftragte</a:t>
            </a:r>
            <a:r>
              <a:rPr lang="de-DE" sz="4400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Gemeinde Hebertshausen</a:t>
            </a:r>
          </a:p>
          <a:p>
            <a:pPr marL="800100" lvl="1" indent="-3429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4400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Senioren Hebertshausen, Ampermoching</a:t>
            </a:r>
            <a:endParaRPr lang="de-DE" sz="4400" b="1" dirty="0">
              <a:solidFill>
                <a:schemeClr val="tx2"/>
              </a:solidFill>
            </a:endParaRPr>
          </a:p>
          <a:p>
            <a:pPr marL="800100" lvl="1" indent="-3429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de-DE" sz="2400" dirty="0">
              <a:solidFill>
                <a:schemeClr val="tx2"/>
              </a:solidFill>
            </a:endParaRPr>
          </a:p>
        </p:txBody>
      </p:sp>
      <p:pic>
        <p:nvPicPr>
          <p:cNvPr id="19" name="Grafik 18" descr="Gemeinde Hebertshausen">
            <a:extLst>
              <a:ext uri="{FF2B5EF4-FFF2-40B4-BE49-F238E27FC236}">
                <a16:creationId xmlns:a16="http://schemas.microsoft.com/office/drawing/2014/main" id="{52A7FDCB-2E70-4DE6-ADD6-CA2E5AEA19AE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" r="1547" b="-1"/>
          <a:stretch/>
        </p:blipFill>
        <p:spPr bwMode="auto">
          <a:xfrm>
            <a:off x="131268" y="265159"/>
            <a:ext cx="1440000" cy="1440000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F52653C-C86E-4728-A3D2-ED643032E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B7BE5-136B-4C8A-8249-74134D78EC76}" type="slidenum">
              <a:rPr lang="de-DE" smtClean="0"/>
              <a:t>10</a:t>
            </a:fld>
            <a:endParaRPr lang="de-DE"/>
          </a:p>
        </p:txBody>
      </p:sp>
      <p:pic>
        <p:nvPicPr>
          <p:cNvPr id="3" name="1BC9237E-F97C-4592-B3AE-D0B9DD391FFC">
            <a:extLst>
              <a:ext uri="{FF2B5EF4-FFF2-40B4-BE49-F238E27FC236}">
                <a16:creationId xmlns:a16="http://schemas.microsoft.com/office/drawing/2014/main" id="{CF7A72A7-180B-D714-442E-00A0705AC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15" y="1788287"/>
            <a:ext cx="144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03693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9ED8A0B0-14CC-4D3E-AC18-F6BE058F0E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0234" y="319723"/>
            <a:ext cx="9469820" cy="797877"/>
          </a:xfrm>
          <a:ln w="25400">
            <a:noFill/>
          </a:ln>
        </p:spPr>
        <p:txBody>
          <a:bodyPr lIns="0" tIns="0" rIns="0" bIns="0">
            <a:normAutofit/>
          </a:bodyPr>
          <a:lstStyle/>
          <a:p>
            <a:pPr algn="l"/>
            <a:r>
              <a:rPr lang="de-DE" sz="3600" b="1" dirty="0">
                <a:solidFill>
                  <a:schemeClr val="tx2"/>
                </a:solidFill>
              </a:rPr>
              <a:t> S t e l </a:t>
            </a:r>
            <a:r>
              <a:rPr lang="de-DE" sz="3600" b="1" dirty="0" err="1">
                <a:solidFill>
                  <a:schemeClr val="tx2"/>
                </a:solidFill>
              </a:rPr>
              <a:t>l</a:t>
            </a:r>
            <a:r>
              <a:rPr lang="de-DE" sz="3600" b="1" dirty="0">
                <a:solidFill>
                  <a:schemeClr val="tx2"/>
                </a:solidFill>
              </a:rPr>
              <a:t> u n g n a h m e n</a:t>
            </a:r>
          </a:p>
        </p:txBody>
      </p:sp>
      <p:sp>
        <p:nvSpPr>
          <p:cNvPr id="14" name="Untertitel 13">
            <a:extLst>
              <a:ext uri="{FF2B5EF4-FFF2-40B4-BE49-F238E27FC236}">
                <a16:creationId xmlns:a16="http://schemas.microsoft.com/office/drawing/2014/main" id="{957B545D-895B-4EC1-A963-58E16C662B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70234" y="1483360"/>
            <a:ext cx="9312166" cy="4693920"/>
          </a:xfrm>
        </p:spPr>
        <p:txBody>
          <a:bodyPr>
            <a:noAutofit/>
          </a:bodyPr>
          <a:lstStyle/>
          <a:p>
            <a:pPr marL="342900" lvl="0" indent="-342900" algn="just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de-DE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Schriftlich / Offiziell / Gesetzlich / Verpflichtend </a:t>
            </a:r>
          </a:p>
          <a:p>
            <a:pPr lvl="0" algn="just">
              <a:lnSpc>
                <a:spcPct val="100000"/>
              </a:lnSpc>
            </a:pPr>
            <a:r>
              <a:rPr lang="de-DE" dirty="0">
                <a:solidFill>
                  <a:schemeClr val="tx2"/>
                </a:solidFill>
                <a:sym typeface="Wingdings" panose="05000000000000000000" pitchFamily="2" charset="2"/>
              </a:rPr>
              <a:t>     </a:t>
            </a:r>
            <a:r>
              <a:rPr lang="de-DE" sz="3200" dirty="0">
                <a:solidFill>
                  <a:schemeClr val="tx2"/>
                </a:solidFill>
              </a:rPr>
              <a:t>2022 </a:t>
            </a:r>
            <a:r>
              <a:rPr lang="de-DE" sz="3200" dirty="0">
                <a:solidFill>
                  <a:schemeClr val="tx2"/>
                </a:solidFill>
                <a:sym typeface="Wingdings" panose="05000000000000000000" pitchFamily="2" charset="2"/>
              </a:rPr>
              <a:t> 1 </a:t>
            </a:r>
            <a:r>
              <a:rPr lang="de-DE" sz="3200" dirty="0">
                <a:solidFill>
                  <a:schemeClr val="tx2"/>
                </a:solidFill>
              </a:rPr>
              <a:t>x		2023 </a:t>
            </a:r>
            <a:r>
              <a:rPr lang="de-DE" sz="3200" dirty="0">
                <a:solidFill>
                  <a:schemeClr val="tx2"/>
                </a:solidFill>
                <a:sym typeface="Wingdings" panose="05000000000000000000" pitchFamily="2" charset="2"/>
              </a:rPr>
              <a:t> </a:t>
            </a:r>
            <a:r>
              <a:rPr lang="de-DE" sz="3200" dirty="0">
                <a:solidFill>
                  <a:schemeClr val="tx2"/>
                </a:solidFill>
              </a:rPr>
              <a:t> 0</a:t>
            </a:r>
            <a:endParaRPr lang="de-DE" sz="3200" dirty="0">
              <a:solidFill>
                <a:schemeClr val="tx2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 algn="just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de-DE" sz="240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Radweg: Hebertshausen - Unterweilbach</a:t>
            </a:r>
            <a:endParaRPr lang="de-DE" sz="2400" dirty="0">
              <a:solidFill>
                <a:schemeClr val="tx2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Grafik 18" descr="Gemeinde Hebertshausen">
            <a:extLst>
              <a:ext uri="{FF2B5EF4-FFF2-40B4-BE49-F238E27FC236}">
                <a16:creationId xmlns:a16="http://schemas.microsoft.com/office/drawing/2014/main" id="{52A7FDCB-2E70-4DE6-ADD6-CA2E5AEA19AE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" r="1547" b="-1"/>
          <a:stretch/>
        </p:blipFill>
        <p:spPr bwMode="auto">
          <a:xfrm>
            <a:off x="158978" y="175105"/>
            <a:ext cx="1440000" cy="1440000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5E0C6622-3933-4771-AAB7-C275CD453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B7BE5-136B-4C8A-8249-74134D78EC76}" type="slidenum">
              <a:rPr lang="de-DE" smtClean="0"/>
              <a:t>11</a:t>
            </a:fld>
            <a:endParaRPr lang="de-DE"/>
          </a:p>
        </p:txBody>
      </p:sp>
      <p:pic>
        <p:nvPicPr>
          <p:cNvPr id="3" name="1BC9237E-F97C-4592-B3AE-D0B9DD391FFC">
            <a:extLst>
              <a:ext uri="{FF2B5EF4-FFF2-40B4-BE49-F238E27FC236}">
                <a16:creationId xmlns:a16="http://schemas.microsoft.com/office/drawing/2014/main" id="{63AD465D-0CCF-7386-3665-68E289DBF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78" y="1739797"/>
            <a:ext cx="144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31258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9ED8A0B0-14CC-4D3E-AC18-F6BE058F0E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0234" y="319723"/>
            <a:ext cx="9469820" cy="797877"/>
          </a:xfrm>
          <a:ln w="25400">
            <a:noFill/>
          </a:ln>
        </p:spPr>
        <p:txBody>
          <a:bodyPr lIns="0" tIns="0" rIns="0" bIns="0">
            <a:normAutofit/>
          </a:bodyPr>
          <a:lstStyle/>
          <a:p>
            <a:pPr algn="l"/>
            <a:r>
              <a:rPr lang="de-DE" sz="3600" b="1">
                <a:solidFill>
                  <a:schemeClr val="tx2"/>
                </a:solidFill>
              </a:rPr>
              <a:t>E m p f e h l u n g e n</a:t>
            </a:r>
            <a:endParaRPr lang="de-DE" sz="3600" b="1" dirty="0">
              <a:solidFill>
                <a:schemeClr val="tx2"/>
              </a:solidFill>
            </a:endParaRPr>
          </a:p>
        </p:txBody>
      </p:sp>
      <p:sp>
        <p:nvSpPr>
          <p:cNvPr id="14" name="Untertitel 13">
            <a:extLst>
              <a:ext uri="{FF2B5EF4-FFF2-40B4-BE49-F238E27FC236}">
                <a16:creationId xmlns:a16="http://schemas.microsoft.com/office/drawing/2014/main" id="{957B545D-895B-4EC1-A963-58E16C662B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70234" y="1483360"/>
            <a:ext cx="9312166" cy="4693920"/>
          </a:xfrm>
        </p:spPr>
        <p:txBody>
          <a:bodyPr>
            <a:noAutofit/>
          </a:bodyPr>
          <a:lstStyle/>
          <a:p>
            <a:pPr marL="342900" lvl="0" indent="-3429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1200" b="1" dirty="0">
                <a:solidFill>
                  <a:schemeClr val="tx2"/>
                </a:solidFill>
              </a:rPr>
              <a:t>Fortbildung Barrierefreies Bauen für Gemeinde-Mitarbeiter/Mitarbeiterinnen</a:t>
            </a:r>
          </a:p>
          <a:p>
            <a:pPr marL="342900" lvl="0" indent="-3429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1200" b="1" dirty="0">
                <a:solidFill>
                  <a:schemeClr val="tx2"/>
                </a:solidFill>
              </a:rPr>
              <a:t>Barrierefreie Wahllokale</a:t>
            </a:r>
          </a:p>
          <a:p>
            <a:pPr marL="342900" lvl="0" indent="-3429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1200" b="1" dirty="0">
                <a:solidFill>
                  <a:schemeClr val="tx2"/>
                </a:solidFill>
              </a:rPr>
              <a:t>Nachrüstung Barrierefreiheit Bushaltestelle </a:t>
            </a:r>
          </a:p>
          <a:p>
            <a:pPr lvl="0" algn="l">
              <a:lnSpc>
                <a:spcPct val="150000"/>
              </a:lnSpc>
            </a:pPr>
            <a:r>
              <a:rPr lang="de-DE" sz="1200" b="1" dirty="0">
                <a:solidFill>
                  <a:schemeClr val="tx2"/>
                </a:solidFill>
              </a:rPr>
              <a:t>           von-Mandl-Straße</a:t>
            </a:r>
          </a:p>
          <a:p>
            <a:pPr marL="342900" lvl="0" indent="-3429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1200" b="1" dirty="0">
                <a:solidFill>
                  <a:schemeClr val="tx2"/>
                </a:solidFill>
              </a:rPr>
              <a:t>Installation Aufmerksamkeitsfeld Überquerung von-Mandl-Straße für Menschen mit Sehbehinderung</a:t>
            </a:r>
          </a:p>
          <a:p>
            <a:pPr marL="342900" lvl="0" indent="-3429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1200" b="1" dirty="0">
                <a:solidFill>
                  <a:schemeClr val="tx2"/>
                </a:solidFill>
              </a:rPr>
              <a:t>Elektrischer Türöffner Rathaus</a:t>
            </a:r>
          </a:p>
          <a:p>
            <a:pPr marL="342900" lvl="0" indent="-3429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1200" b="1" dirty="0">
                <a:solidFill>
                  <a:schemeClr val="tx2"/>
                </a:solidFill>
              </a:rPr>
              <a:t>Blindenleitsystem Außen-Eingangsbereich Rathaus</a:t>
            </a:r>
          </a:p>
          <a:p>
            <a:pPr marL="342900" lvl="0" indent="-3429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1200" b="1" dirty="0">
                <a:solidFill>
                  <a:schemeClr val="tx2"/>
                </a:solidFill>
              </a:rPr>
              <a:t>Berücksichtigung von Menschen mit Behinderung, die in der Gemeinde beschäftigt sind: z.B. bei der Planung von Betriebsausflügen etc.</a:t>
            </a:r>
          </a:p>
          <a:p>
            <a:pPr marL="342900" lvl="0" indent="-3429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1200" b="1" dirty="0">
                <a:solidFill>
                  <a:schemeClr val="tx2"/>
                </a:solidFill>
              </a:rPr>
              <a:t>Barrierefreie und inklusive Gestaltung des Weihnachtsmarktes</a:t>
            </a:r>
          </a:p>
          <a:p>
            <a:pPr marL="342900" lvl="0" indent="-3429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1200" b="1" dirty="0">
                <a:solidFill>
                  <a:schemeClr val="tx2"/>
                </a:solidFill>
              </a:rPr>
              <a:t>Nachjustieren der Homepagebeiträge in Leichte Sprache, sowie Hinweis auf Brief, dass dieser auch in Leichter Sprache erhältlich ist.</a:t>
            </a:r>
          </a:p>
          <a:p>
            <a:pPr marL="342900" lvl="0" indent="-3429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1200" b="1" dirty="0">
                <a:solidFill>
                  <a:schemeClr val="tx2"/>
                </a:solidFill>
              </a:rPr>
              <a:t>Buchvorschläge Leichte und Einfache Sprache an Bücherei</a:t>
            </a:r>
          </a:p>
          <a:p>
            <a:pPr marL="342900" lvl="0" indent="-3429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1200" b="1" dirty="0">
                <a:solidFill>
                  <a:schemeClr val="tx2"/>
                </a:solidFill>
              </a:rPr>
              <a:t>Buchvorschlag an Kindertagesstätten und Bücherei „Ich bin Mari“ zur Aufklärung Behinderung im Kleinkindalter</a:t>
            </a:r>
          </a:p>
        </p:txBody>
      </p:sp>
      <p:pic>
        <p:nvPicPr>
          <p:cNvPr id="19" name="Grafik 18" descr="Gemeinde Hebertshausen">
            <a:extLst>
              <a:ext uri="{FF2B5EF4-FFF2-40B4-BE49-F238E27FC236}">
                <a16:creationId xmlns:a16="http://schemas.microsoft.com/office/drawing/2014/main" id="{52A7FDCB-2E70-4DE6-ADD6-CA2E5AEA19AE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" r="1547" b="-1"/>
          <a:stretch/>
        </p:blipFill>
        <p:spPr bwMode="auto">
          <a:xfrm>
            <a:off x="158978" y="188959"/>
            <a:ext cx="1440000" cy="1440000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E0A3CD3-DAD5-455A-879F-92870ED68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B7BE5-136B-4C8A-8249-74134D78EC76}" type="slidenum">
              <a:rPr lang="de-DE" smtClean="0"/>
              <a:t>12</a:t>
            </a:fld>
            <a:endParaRPr lang="de-DE"/>
          </a:p>
        </p:txBody>
      </p:sp>
      <p:pic>
        <p:nvPicPr>
          <p:cNvPr id="3" name="1BC9237E-F97C-4592-B3AE-D0B9DD391FFC">
            <a:extLst>
              <a:ext uri="{FF2B5EF4-FFF2-40B4-BE49-F238E27FC236}">
                <a16:creationId xmlns:a16="http://schemas.microsoft.com/office/drawing/2014/main" id="{72F28DF0-D8AC-0962-CE4A-7EDC65356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78" y="1721371"/>
            <a:ext cx="144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92973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9ED8A0B0-14CC-4D3E-AC18-F6BE058F0E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0234" y="319723"/>
            <a:ext cx="9469820" cy="797877"/>
          </a:xfrm>
          <a:ln w="25400">
            <a:noFill/>
          </a:ln>
        </p:spPr>
        <p:txBody>
          <a:bodyPr lIns="0" tIns="0" rIns="0" bIns="0">
            <a:normAutofit/>
          </a:bodyPr>
          <a:lstStyle/>
          <a:p>
            <a:pPr algn="l"/>
            <a:r>
              <a:rPr lang="de-DE" sz="3600" b="1" dirty="0">
                <a:solidFill>
                  <a:schemeClr val="tx2"/>
                </a:solidFill>
              </a:rPr>
              <a:t>Ö f </a:t>
            </a:r>
            <a:r>
              <a:rPr lang="de-DE" sz="3600" b="1" dirty="0" err="1">
                <a:solidFill>
                  <a:schemeClr val="tx2"/>
                </a:solidFill>
              </a:rPr>
              <a:t>f</a:t>
            </a:r>
            <a:r>
              <a:rPr lang="de-DE" sz="3600" b="1" dirty="0">
                <a:solidFill>
                  <a:schemeClr val="tx2"/>
                </a:solidFill>
              </a:rPr>
              <a:t> e n t l i c h k e i t s a r b e i t</a:t>
            </a:r>
          </a:p>
        </p:txBody>
      </p:sp>
      <p:sp>
        <p:nvSpPr>
          <p:cNvPr id="14" name="Untertitel 13">
            <a:extLst>
              <a:ext uri="{FF2B5EF4-FFF2-40B4-BE49-F238E27FC236}">
                <a16:creationId xmlns:a16="http://schemas.microsoft.com/office/drawing/2014/main" id="{957B545D-895B-4EC1-A963-58E16C662B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70234" y="1483360"/>
            <a:ext cx="9312166" cy="4693920"/>
          </a:xfrm>
        </p:spPr>
        <p:txBody>
          <a:bodyPr>
            <a:normAutofit/>
          </a:bodyPr>
          <a:lstStyle/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2600" dirty="0">
                <a:solidFill>
                  <a:schemeClr val="tx2"/>
                </a:solidFill>
              </a:rPr>
              <a:t>Gemeinde-Homepage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2600" dirty="0">
                <a:solidFill>
                  <a:schemeClr val="tx2"/>
                </a:solidFill>
              </a:rPr>
              <a:t>Gemeinde-Blatt Steinbock auch in Leichter Sprache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2600" dirty="0">
                <a:solidFill>
                  <a:schemeClr val="tx2"/>
                </a:solidFill>
              </a:rPr>
              <a:t>Tagespresse Merkur &amp; SZ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2600" dirty="0">
                <a:solidFill>
                  <a:schemeClr val="tx2"/>
                </a:solidFill>
              </a:rPr>
              <a:t>Social Media Facebook &amp; Instagram</a:t>
            </a:r>
          </a:p>
          <a:p>
            <a:pPr marL="914400" indent="-457200" algn="l">
              <a:lnSpc>
                <a:spcPct val="150000"/>
              </a:lnSpc>
              <a:buFont typeface="Wingdings" panose="05000000000000000000" pitchFamily="2" charset="2"/>
              <a:buChar char="ð"/>
            </a:pPr>
            <a:r>
              <a:rPr lang="de-DE" sz="3000" b="1" i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Facebook 2</a:t>
            </a:r>
            <a:r>
              <a:rPr lang="de-DE" sz="3000" b="1" i="1" dirty="0">
                <a:solidFill>
                  <a:schemeClr val="tx2"/>
                </a:solidFill>
                <a:ea typeface="Times New Roman" panose="02020603050405020304" pitchFamily="18" charset="0"/>
              </a:rPr>
              <a:t>86 </a:t>
            </a:r>
            <a:r>
              <a:rPr lang="de-DE" sz="3000" b="1" i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Follower auf Instagram </a:t>
            </a:r>
            <a:r>
              <a:rPr lang="de-DE" sz="3000" b="1" i="1" dirty="0">
                <a:solidFill>
                  <a:schemeClr val="tx2"/>
                </a:solidFill>
                <a:ea typeface="Times New Roman" panose="02020603050405020304" pitchFamily="18" charset="0"/>
              </a:rPr>
              <a:t>287</a:t>
            </a:r>
            <a:r>
              <a:rPr lang="de-DE" sz="3000" b="1" i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 Follower</a:t>
            </a:r>
          </a:p>
          <a:p>
            <a:pPr marL="457200" algn="l">
              <a:lnSpc>
                <a:spcPct val="150000"/>
              </a:lnSpc>
            </a:pPr>
            <a:endParaRPr lang="de-DE" sz="3000" b="1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pPr marL="800100" lvl="1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de-DE" dirty="0">
              <a:solidFill>
                <a:schemeClr val="tx2"/>
              </a:solidFill>
            </a:endParaRPr>
          </a:p>
        </p:txBody>
      </p:sp>
      <p:pic>
        <p:nvPicPr>
          <p:cNvPr id="19" name="Grafik 18" descr="Gemeinde Hebertshausen">
            <a:extLst>
              <a:ext uri="{FF2B5EF4-FFF2-40B4-BE49-F238E27FC236}">
                <a16:creationId xmlns:a16="http://schemas.microsoft.com/office/drawing/2014/main" id="{52A7FDCB-2E70-4DE6-ADD6-CA2E5AEA19AE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" r="1547" b="-1"/>
          <a:stretch/>
        </p:blipFill>
        <p:spPr bwMode="auto">
          <a:xfrm>
            <a:off x="89704" y="237449"/>
            <a:ext cx="1440000" cy="1440000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67A1C3F-B704-40E5-8EB8-7813FF4A8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B7BE5-136B-4C8A-8249-74134D78EC76}" type="slidenum">
              <a:rPr lang="de-DE" smtClean="0"/>
              <a:t>13</a:t>
            </a:fld>
            <a:endParaRPr lang="de-DE"/>
          </a:p>
        </p:txBody>
      </p:sp>
      <p:pic>
        <p:nvPicPr>
          <p:cNvPr id="3" name="1BC9237E-F97C-4592-B3AE-D0B9DD391FFC">
            <a:extLst>
              <a:ext uri="{FF2B5EF4-FFF2-40B4-BE49-F238E27FC236}">
                <a16:creationId xmlns:a16="http://schemas.microsoft.com/office/drawing/2014/main" id="{7A7EDC55-F741-57A1-B867-C113B1C69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51" y="1774433"/>
            <a:ext cx="144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58920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9ED8A0B0-14CC-4D3E-AC18-F6BE058F0E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0234" y="319723"/>
            <a:ext cx="9469820" cy="797877"/>
          </a:xfrm>
          <a:ln w="25400">
            <a:noFill/>
          </a:ln>
        </p:spPr>
        <p:txBody>
          <a:bodyPr lIns="0" tIns="0" rIns="0" bIns="0">
            <a:normAutofit/>
          </a:bodyPr>
          <a:lstStyle/>
          <a:p>
            <a:pPr algn="l"/>
            <a:r>
              <a:rPr lang="de-DE" sz="3600" b="1" dirty="0">
                <a:solidFill>
                  <a:schemeClr val="tx2"/>
                </a:solidFill>
              </a:rPr>
              <a:t>A n s c h a f </a:t>
            </a:r>
            <a:r>
              <a:rPr lang="de-DE" sz="3600" b="1" dirty="0" err="1">
                <a:solidFill>
                  <a:schemeClr val="tx2"/>
                </a:solidFill>
              </a:rPr>
              <a:t>f</a:t>
            </a:r>
            <a:r>
              <a:rPr lang="de-DE" sz="3600" b="1" dirty="0">
                <a:solidFill>
                  <a:schemeClr val="tx2"/>
                </a:solidFill>
              </a:rPr>
              <a:t> u n g e n </a:t>
            </a:r>
          </a:p>
        </p:txBody>
      </p:sp>
      <p:sp>
        <p:nvSpPr>
          <p:cNvPr id="14" name="Untertitel 13">
            <a:extLst>
              <a:ext uri="{FF2B5EF4-FFF2-40B4-BE49-F238E27FC236}">
                <a16:creationId xmlns:a16="http://schemas.microsoft.com/office/drawing/2014/main" id="{957B545D-895B-4EC1-A963-58E16C662B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70234" y="1483360"/>
            <a:ext cx="9312166" cy="4693920"/>
          </a:xfrm>
        </p:spPr>
        <p:txBody>
          <a:bodyPr>
            <a:noAutofit/>
          </a:bodyPr>
          <a:lstStyle/>
          <a:p>
            <a:pPr lvl="0" algn="l">
              <a:lnSpc>
                <a:spcPct val="100000"/>
              </a:lnSpc>
            </a:pPr>
            <a:endParaRPr lang="de-DE" sz="1000" dirty="0">
              <a:solidFill>
                <a:schemeClr val="tx2"/>
              </a:solidFill>
              <a:effectLst/>
              <a:ea typeface="Calibri" panose="020F0502020204030204" pitchFamily="34" charset="0"/>
            </a:endParaRPr>
          </a:p>
          <a:p>
            <a:pPr marL="342900" lvl="0" indent="-342900" algn="l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de-DE" dirty="0">
                <a:solidFill>
                  <a:schemeClr val="tx2"/>
                </a:solidFill>
                <a:effectLst/>
                <a:ea typeface="Calibri" panose="020F0502020204030204" pitchFamily="34" charset="0"/>
              </a:rPr>
              <a:t>Informationsbroschüre „Autismus“, Autismus-Verlag, Quartalsweise</a:t>
            </a:r>
          </a:p>
          <a:p>
            <a:pPr lvl="0" algn="l">
              <a:lnSpc>
                <a:spcPct val="100000"/>
              </a:lnSpc>
            </a:pPr>
            <a:endParaRPr lang="de-DE" sz="1000" dirty="0">
              <a:solidFill>
                <a:schemeClr val="tx2"/>
              </a:solidFill>
              <a:ea typeface="Calibri" panose="020F0502020204030204" pitchFamily="34" charset="0"/>
            </a:endParaRPr>
          </a:p>
          <a:p>
            <a:pPr marL="342900" lvl="0" indent="-342900" algn="l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de-DE" dirty="0">
                <a:solidFill>
                  <a:schemeClr val="tx2"/>
                </a:solidFill>
                <a:effectLst/>
                <a:ea typeface="Calibri" panose="020F0502020204030204" pitchFamily="34" charset="0"/>
              </a:rPr>
              <a:t>div. Literatur in Leichte/Einfache Sprache (Kooperation Gemeindebücherei Hebertshausen)</a:t>
            </a:r>
          </a:p>
          <a:p>
            <a:pPr lvl="0" algn="l">
              <a:lnSpc>
                <a:spcPct val="100000"/>
              </a:lnSpc>
            </a:pPr>
            <a:endParaRPr lang="de-DE" sz="1000" dirty="0">
              <a:solidFill>
                <a:schemeClr val="tx2"/>
              </a:solidFill>
              <a:effectLst/>
              <a:ea typeface="Calibri" panose="020F0502020204030204" pitchFamily="34" charset="0"/>
            </a:endParaRPr>
          </a:p>
          <a:p>
            <a:pPr marL="342900" lvl="0" indent="-342900" algn="l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de-DE" dirty="0">
                <a:solidFill>
                  <a:schemeClr val="tx2"/>
                </a:solidFill>
                <a:ea typeface="Calibri" panose="020F0502020204030204" pitchFamily="34" charset="0"/>
              </a:rPr>
              <a:t>Wahlhilfeheft zur Landtags- und </a:t>
            </a:r>
            <a:r>
              <a:rPr lang="de-DE" dirty="0" err="1">
                <a:solidFill>
                  <a:schemeClr val="tx2"/>
                </a:solidFill>
                <a:ea typeface="Calibri" panose="020F0502020204030204" pitchFamily="34" charset="0"/>
              </a:rPr>
              <a:t>Bezirkstagswahl</a:t>
            </a:r>
            <a:endParaRPr lang="de-DE" dirty="0">
              <a:solidFill>
                <a:schemeClr val="tx2"/>
              </a:solidFill>
              <a:effectLst/>
              <a:ea typeface="Calibri" panose="020F0502020204030204" pitchFamily="34" charset="0"/>
            </a:endParaRPr>
          </a:p>
          <a:p>
            <a:pPr lvl="0" algn="l">
              <a:lnSpc>
                <a:spcPct val="100000"/>
              </a:lnSpc>
            </a:pPr>
            <a:endParaRPr lang="de-DE" sz="1000" dirty="0">
              <a:solidFill>
                <a:schemeClr val="tx2"/>
              </a:solidFill>
              <a:ea typeface="Calibri" panose="020F0502020204030204" pitchFamily="34" charset="0"/>
            </a:endParaRPr>
          </a:p>
          <a:p>
            <a:pPr marL="342900" lvl="0" indent="-342900" algn="l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de-DE" dirty="0">
                <a:solidFill>
                  <a:schemeClr val="tx2"/>
                </a:solidFill>
                <a:effectLst/>
                <a:ea typeface="Calibri" panose="020F0502020204030204" pitchFamily="34" charset="0"/>
              </a:rPr>
              <a:t>div. Informationsbroschüren; Bundesministerium für Soziales</a:t>
            </a:r>
          </a:p>
          <a:p>
            <a:pPr lvl="0" algn="l">
              <a:lnSpc>
                <a:spcPct val="100000"/>
              </a:lnSpc>
            </a:pPr>
            <a:endParaRPr lang="de-DE" sz="1000" dirty="0">
              <a:solidFill>
                <a:schemeClr val="tx2"/>
              </a:solidFill>
              <a:effectLst/>
              <a:ea typeface="Calibri" panose="020F0502020204030204" pitchFamily="34" charset="0"/>
            </a:endParaRPr>
          </a:p>
          <a:p>
            <a:pPr lvl="0" algn="l">
              <a:lnSpc>
                <a:spcPct val="100000"/>
              </a:lnSpc>
            </a:pPr>
            <a:endParaRPr lang="de-DE" dirty="0">
              <a:solidFill>
                <a:schemeClr val="tx2"/>
              </a:solidFill>
            </a:endParaRPr>
          </a:p>
        </p:txBody>
      </p:sp>
      <p:pic>
        <p:nvPicPr>
          <p:cNvPr id="19" name="Grafik 18" descr="Gemeinde Hebertshausen">
            <a:extLst>
              <a:ext uri="{FF2B5EF4-FFF2-40B4-BE49-F238E27FC236}">
                <a16:creationId xmlns:a16="http://schemas.microsoft.com/office/drawing/2014/main" id="{52A7FDCB-2E70-4DE6-ADD6-CA2E5AEA19AE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" r="1547" b="-1"/>
          <a:stretch/>
        </p:blipFill>
        <p:spPr bwMode="auto">
          <a:xfrm>
            <a:off x="283669" y="223595"/>
            <a:ext cx="1440000" cy="1440000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4796142A-42A5-480C-91E8-D0591FE95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B7BE5-136B-4C8A-8249-74134D78EC76}" type="slidenum">
              <a:rPr lang="de-DE" smtClean="0"/>
              <a:t>14</a:t>
            </a:fld>
            <a:endParaRPr lang="de-DE"/>
          </a:p>
        </p:txBody>
      </p:sp>
      <p:pic>
        <p:nvPicPr>
          <p:cNvPr id="3" name="1BC9237E-F97C-4592-B3AE-D0B9DD391FFC">
            <a:extLst>
              <a:ext uri="{FF2B5EF4-FFF2-40B4-BE49-F238E27FC236}">
                <a16:creationId xmlns:a16="http://schemas.microsoft.com/office/drawing/2014/main" id="{CE38B162-0556-4ABE-C9C1-7692E83EF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69" y="1767506"/>
            <a:ext cx="144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37F9F62-F284-8773-C46E-673D78CBE5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663" y="2657081"/>
            <a:ext cx="2667754" cy="17571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22570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9ED8A0B0-14CC-4D3E-AC18-F6BE058F0E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0234" y="319723"/>
            <a:ext cx="9469820" cy="797877"/>
          </a:xfrm>
          <a:ln w="25400">
            <a:noFill/>
          </a:ln>
        </p:spPr>
        <p:txBody>
          <a:bodyPr lIns="0" tIns="0" rIns="0" bIns="0">
            <a:normAutofit/>
          </a:bodyPr>
          <a:lstStyle/>
          <a:p>
            <a:pPr algn="l"/>
            <a:r>
              <a:rPr lang="de-DE" sz="3600" b="1" dirty="0">
                <a:solidFill>
                  <a:schemeClr val="tx2"/>
                </a:solidFill>
              </a:rPr>
              <a:t>F o r t b i l d u n g e n</a:t>
            </a:r>
          </a:p>
        </p:txBody>
      </p:sp>
      <p:sp>
        <p:nvSpPr>
          <p:cNvPr id="14" name="Untertitel 13">
            <a:extLst>
              <a:ext uri="{FF2B5EF4-FFF2-40B4-BE49-F238E27FC236}">
                <a16:creationId xmlns:a16="http://schemas.microsoft.com/office/drawing/2014/main" id="{957B545D-895B-4EC1-A963-58E16C662B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70234" y="1483360"/>
            <a:ext cx="9312166" cy="4693920"/>
          </a:xfrm>
        </p:spPr>
        <p:txBody>
          <a:bodyPr>
            <a:noAutofit/>
          </a:bodyPr>
          <a:lstStyle/>
          <a:p>
            <a:pPr marL="342900" lvl="0" indent="-342900" algn="l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de-DE" sz="3200" dirty="0">
                <a:solidFill>
                  <a:schemeClr val="tx2"/>
                </a:solidFill>
                <a:ea typeface="Calibri" panose="020F0502020204030204" pitchFamily="34" charset="0"/>
              </a:rPr>
              <a:t>Workshop „Alles was Recht ist“ Lebenshilfe</a:t>
            </a:r>
            <a:endParaRPr lang="de-DE" sz="3200" dirty="0">
              <a:solidFill>
                <a:schemeClr val="tx2"/>
              </a:solidFill>
              <a:effectLst/>
              <a:ea typeface="Calibri" panose="020F0502020204030204" pitchFamily="34" charset="0"/>
            </a:endParaRPr>
          </a:p>
        </p:txBody>
      </p:sp>
      <p:pic>
        <p:nvPicPr>
          <p:cNvPr id="19" name="Grafik 18" descr="Gemeinde Hebertshausen">
            <a:extLst>
              <a:ext uri="{FF2B5EF4-FFF2-40B4-BE49-F238E27FC236}">
                <a16:creationId xmlns:a16="http://schemas.microsoft.com/office/drawing/2014/main" id="{52A7FDCB-2E70-4DE6-ADD6-CA2E5AEA19AE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" r="1547" b="-1"/>
          <a:stretch/>
        </p:blipFill>
        <p:spPr bwMode="auto">
          <a:xfrm>
            <a:off x="117414" y="168177"/>
            <a:ext cx="1440000" cy="1440000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953DF664-3CBE-4E3B-9B94-679103D94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B7BE5-136B-4C8A-8249-74134D78EC76}" type="slidenum">
              <a:rPr lang="de-DE" smtClean="0"/>
              <a:t>15</a:t>
            </a:fld>
            <a:endParaRPr lang="de-DE"/>
          </a:p>
        </p:txBody>
      </p:sp>
      <p:pic>
        <p:nvPicPr>
          <p:cNvPr id="3" name="1BC9237E-F97C-4592-B3AE-D0B9DD391FFC">
            <a:extLst>
              <a:ext uri="{FF2B5EF4-FFF2-40B4-BE49-F238E27FC236}">
                <a16:creationId xmlns:a16="http://schemas.microsoft.com/office/drawing/2014/main" id="{60DCE06B-52AB-7DFA-307D-25ACD7511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14" y="1774434"/>
            <a:ext cx="144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66002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9ED8A0B0-14CC-4D3E-AC18-F6BE058F0E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0234" y="319723"/>
            <a:ext cx="9469820" cy="797877"/>
          </a:xfrm>
          <a:ln w="25400">
            <a:noFill/>
          </a:ln>
        </p:spPr>
        <p:txBody>
          <a:bodyPr lIns="0" tIns="0" rIns="0" bIns="0">
            <a:normAutofit fontScale="90000"/>
          </a:bodyPr>
          <a:lstStyle/>
          <a:p>
            <a:pPr algn="l"/>
            <a:r>
              <a:rPr lang="de-DE" sz="3600" b="1">
                <a:solidFill>
                  <a:schemeClr val="tx2"/>
                </a:solidFill>
              </a:rPr>
              <a:t>S t r u k t u r e l l e   O r g a n i s a t i o n s e n t w i c k l u n g</a:t>
            </a:r>
            <a:endParaRPr lang="de-DE" sz="3600" b="1" dirty="0">
              <a:solidFill>
                <a:schemeClr val="tx2"/>
              </a:solidFill>
            </a:endParaRPr>
          </a:p>
        </p:txBody>
      </p:sp>
      <p:sp>
        <p:nvSpPr>
          <p:cNvPr id="14" name="Untertitel 13">
            <a:extLst>
              <a:ext uri="{FF2B5EF4-FFF2-40B4-BE49-F238E27FC236}">
                <a16:creationId xmlns:a16="http://schemas.microsoft.com/office/drawing/2014/main" id="{957B545D-895B-4EC1-A963-58E16C662B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70234" y="1483360"/>
            <a:ext cx="9312166" cy="4693920"/>
          </a:xfrm>
        </p:spPr>
        <p:txBody>
          <a:bodyPr>
            <a:normAutofit fontScale="92500" lnSpcReduction="20000"/>
          </a:bodyPr>
          <a:lstStyle/>
          <a:p>
            <a:pPr lvl="0" algn="just">
              <a:lnSpc>
                <a:spcPct val="150000"/>
              </a:lnSpc>
            </a:pPr>
            <a:endParaRPr lang="de-DE" dirty="0">
              <a:solidFill>
                <a:schemeClr val="tx2"/>
              </a:solidFill>
            </a:endParaRP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dirty="0">
                <a:solidFill>
                  <a:schemeClr val="tx2"/>
                </a:solidFill>
              </a:rPr>
              <a:t> Informationsauslage für M. m. B. &amp; A.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dirty="0">
                <a:solidFill>
                  <a:schemeClr val="tx2"/>
                </a:solidFill>
              </a:rPr>
              <a:t>Steinbock-Beiträge in Leichter Sprache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dirty="0">
                <a:solidFill>
                  <a:schemeClr val="tx2"/>
                </a:solidFill>
              </a:rPr>
              <a:t>Barrierefreie Homepage: Beiträge Behindertenbeauftragte</a:t>
            </a:r>
          </a:p>
          <a:p>
            <a:pPr lvl="0" algn="just">
              <a:lnSpc>
                <a:spcPct val="150000"/>
              </a:lnSpc>
            </a:pPr>
            <a:r>
              <a:rPr lang="de-DE" dirty="0">
                <a:solidFill>
                  <a:schemeClr val="tx2"/>
                </a:solidFill>
              </a:rPr>
              <a:t>     in Leichter Sprache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dirty="0">
                <a:solidFill>
                  <a:schemeClr val="tx2"/>
                </a:solidFill>
              </a:rPr>
              <a:t>AEM-Barrierefreiheit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dirty="0">
                <a:solidFill>
                  <a:schemeClr val="tx2"/>
                </a:solidFill>
              </a:rPr>
              <a:t>RIS-Zugang für Beauftragte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dirty="0">
                <a:solidFill>
                  <a:schemeClr val="tx2"/>
                </a:solidFill>
              </a:rPr>
              <a:t>Einbezug von Beteiligten in Bau-Prozessen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de-DE" b="1" dirty="0">
              <a:solidFill>
                <a:schemeClr val="tx2"/>
              </a:solidFill>
            </a:endParaRPr>
          </a:p>
        </p:txBody>
      </p:sp>
      <p:pic>
        <p:nvPicPr>
          <p:cNvPr id="19" name="Grafik 18" descr="Gemeinde Hebertshausen">
            <a:extLst>
              <a:ext uri="{FF2B5EF4-FFF2-40B4-BE49-F238E27FC236}">
                <a16:creationId xmlns:a16="http://schemas.microsoft.com/office/drawing/2014/main" id="{52A7FDCB-2E70-4DE6-ADD6-CA2E5AEA19AE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" r="1547" b="-1"/>
          <a:stretch/>
        </p:blipFill>
        <p:spPr bwMode="auto">
          <a:xfrm>
            <a:off x="152051" y="209741"/>
            <a:ext cx="1440000" cy="1440000"/>
          </a:xfrm>
          <a:prstGeom prst="rect">
            <a:avLst/>
          </a:prstGeom>
        </p:spPr>
      </p:pic>
      <p:pic>
        <p:nvPicPr>
          <p:cNvPr id="210" name="Grafik 209" descr="Ein Bild, das Text enthält.&#10;&#10;Automatisch generierte Beschreibung">
            <a:extLst>
              <a:ext uri="{FF2B5EF4-FFF2-40B4-BE49-F238E27FC236}">
                <a16:creationId xmlns:a16="http://schemas.microsoft.com/office/drawing/2014/main" id="{01A19890-F36B-48CE-BE16-3CA8F747BA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61" r="-2" b="12438"/>
          <a:stretch/>
        </p:blipFill>
        <p:spPr>
          <a:xfrm>
            <a:off x="9299575" y="1506855"/>
            <a:ext cx="2282825" cy="2282825"/>
          </a:xfrm>
          <a:custGeom>
            <a:avLst/>
            <a:gdLst/>
            <a:ahLst/>
            <a:cxnLst/>
            <a:rect l="l" t="t" r="r" b="b"/>
            <a:pathLst>
              <a:path w="2282932" h="2282932">
                <a:moveTo>
                  <a:pt x="1141466" y="0"/>
                </a:moveTo>
                <a:cubicBezTo>
                  <a:pt x="1771880" y="0"/>
                  <a:pt x="2282932" y="511052"/>
                  <a:pt x="2282932" y="1141466"/>
                </a:cubicBezTo>
                <a:cubicBezTo>
                  <a:pt x="2282932" y="1771880"/>
                  <a:pt x="1771880" y="2282932"/>
                  <a:pt x="1141466" y="2282932"/>
                </a:cubicBezTo>
                <a:cubicBezTo>
                  <a:pt x="511052" y="2282932"/>
                  <a:pt x="0" y="1771880"/>
                  <a:pt x="0" y="1141466"/>
                </a:cubicBezTo>
                <a:cubicBezTo>
                  <a:pt x="0" y="511052"/>
                  <a:pt x="511052" y="0"/>
                  <a:pt x="1141466" y="0"/>
                </a:cubicBezTo>
                <a:close/>
              </a:path>
            </a:pathLst>
          </a:custGeom>
        </p:spPr>
      </p:pic>
      <p:pic>
        <p:nvPicPr>
          <p:cNvPr id="217" name="Grafik 216">
            <a:extLst>
              <a:ext uri="{FF2B5EF4-FFF2-40B4-BE49-F238E27FC236}">
                <a16:creationId xmlns:a16="http://schemas.microsoft.com/office/drawing/2014/main" id="{FB0D9CA6-5285-409A-ABA6-0B0DEBA315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3" r="12669" b="3"/>
          <a:stretch/>
        </p:blipFill>
        <p:spPr>
          <a:xfrm>
            <a:off x="9309735" y="3907790"/>
            <a:ext cx="2282825" cy="2282825"/>
          </a:xfrm>
          <a:custGeom>
            <a:avLst/>
            <a:gdLst/>
            <a:ahLst/>
            <a:cxnLst/>
            <a:rect l="l" t="t" r="r" b="b"/>
            <a:pathLst>
              <a:path w="2282932" h="2282932">
                <a:moveTo>
                  <a:pt x="1141466" y="0"/>
                </a:moveTo>
                <a:cubicBezTo>
                  <a:pt x="1771880" y="0"/>
                  <a:pt x="2282932" y="511052"/>
                  <a:pt x="2282932" y="1141466"/>
                </a:cubicBezTo>
                <a:cubicBezTo>
                  <a:pt x="2282932" y="1771880"/>
                  <a:pt x="1771880" y="2282932"/>
                  <a:pt x="1141466" y="2282932"/>
                </a:cubicBezTo>
                <a:cubicBezTo>
                  <a:pt x="511052" y="2282932"/>
                  <a:pt x="0" y="1771880"/>
                  <a:pt x="0" y="1141466"/>
                </a:cubicBezTo>
                <a:cubicBezTo>
                  <a:pt x="0" y="511052"/>
                  <a:pt x="511052" y="0"/>
                  <a:pt x="1141466" y="0"/>
                </a:cubicBezTo>
                <a:close/>
              </a:path>
            </a:pathLst>
          </a:cu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613C75B-6482-49DD-BA16-338D677B3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B7BE5-136B-4C8A-8249-74134D78EC76}" type="slidenum">
              <a:rPr lang="de-DE" smtClean="0"/>
              <a:t>16</a:t>
            </a:fld>
            <a:endParaRPr lang="de-DE"/>
          </a:p>
        </p:txBody>
      </p:sp>
      <p:pic>
        <p:nvPicPr>
          <p:cNvPr id="2" name="1BC9237E-F97C-4592-B3AE-D0B9DD391FFC">
            <a:extLst>
              <a:ext uri="{FF2B5EF4-FFF2-40B4-BE49-F238E27FC236}">
                <a16:creationId xmlns:a16="http://schemas.microsoft.com/office/drawing/2014/main" id="{372C35E5-0139-43CD-D4C7-B73E2C4A1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51" y="1753651"/>
            <a:ext cx="144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56689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9ED8A0B0-14CC-4D3E-AC18-F6BE058F0E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0234" y="319723"/>
            <a:ext cx="9469820" cy="797877"/>
          </a:xfrm>
          <a:ln w="25400">
            <a:noFill/>
          </a:ln>
        </p:spPr>
        <p:txBody>
          <a:bodyPr lIns="0" tIns="0" rIns="0" bIns="0">
            <a:normAutofit/>
          </a:bodyPr>
          <a:lstStyle/>
          <a:p>
            <a:pPr algn="l"/>
            <a:r>
              <a:rPr lang="de-DE" sz="3600" b="1">
                <a:solidFill>
                  <a:schemeClr val="tx2"/>
                </a:solidFill>
              </a:rPr>
              <a:t>A k t i o n e n   &amp;   P r o j e k t e </a:t>
            </a:r>
            <a:endParaRPr lang="de-DE" sz="3600" b="1" dirty="0">
              <a:solidFill>
                <a:schemeClr val="tx2"/>
              </a:solidFill>
            </a:endParaRPr>
          </a:p>
        </p:txBody>
      </p:sp>
      <p:sp>
        <p:nvSpPr>
          <p:cNvPr id="14" name="Untertitel 13">
            <a:extLst>
              <a:ext uri="{FF2B5EF4-FFF2-40B4-BE49-F238E27FC236}">
                <a16:creationId xmlns:a16="http://schemas.microsoft.com/office/drawing/2014/main" id="{957B545D-895B-4EC1-A963-58E16C662B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70234" y="1483360"/>
            <a:ext cx="9312166" cy="4693920"/>
          </a:xfrm>
        </p:spPr>
        <p:txBody>
          <a:bodyPr>
            <a:normAutofit/>
          </a:bodyPr>
          <a:lstStyle/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2800" dirty="0">
                <a:solidFill>
                  <a:schemeClr val="accent5"/>
                </a:solidFill>
                <a:latin typeface="Comic Sans MS" panose="030F0702030302020204" pitchFamily="66" charset="0"/>
              </a:rPr>
              <a:t>Inklusive Reitferienwoche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dirty="0">
                <a:solidFill>
                  <a:schemeClr val="tx2"/>
                </a:solidFill>
              </a:rPr>
              <a:t>2022 und 2023- weitere folgen…</a:t>
            </a:r>
          </a:p>
        </p:txBody>
      </p:sp>
      <p:pic>
        <p:nvPicPr>
          <p:cNvPr id="19" name="Grafik 18" descr="Gemeinde Hebertshausen">
            <a:extLst>
              <a:ext uri="{FF2B5EF4-FFF2-40B4-BE49-F238E27FC236}">
                <a16:creationId xmlns:a16="http://schemas.microsoft.com/office/drawing/2014/main" id="{52A7FDCB-2E70-4DE6-ADD6-CA2E5AEA19AE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" r="1547" b="-1"/>
          <a:stretch/>
        </p:blipFill>
        <p:spPr bwMode="auto">
          <a:xfrm>
            <a:off x="235177" y="168177"/>
            <a:ext cx="1440000" cy="1440000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0418525B-D248-4F11-BA2C-1F91BC8CC0B7}"/>
              </a:ext>
            </a:extLst>
          </p:cNvPr>
          <p:cNvSpPr/>
          <p:nvPr/>
        </p:nvSpPr>
        <p:spPr>
          <a:xfrm rot="20846835">
            <a:off x="2177036" y="3886233"/>
            <a:ext cx="3591914" cy="95410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>
            <a:spAutoFit/>
          </a:bodyPr>
          <a:lstStyle/>
          <a:p>
            <a:r>
              <a:rPr lang="de-DE" sz="2800" cap="none" spc="0" dirty="0">
                <a:ln w="13462">
                  <a:solidFill>
                    <a:schemeClr val="tx2"/>
                  </a:solidFill>
                  <a:prstDash val="solid"/>
                </a:ln>
                <a:solidFill>
                  <a:schemeClr val="tx2"/>
                </a:solidFill>
              </a:rPr>
              <a:t>Ein</a:t>
            </a:r>
            <a:r>
              <a:rPr lang="de-DE" sz="2800" dirty="0">
                <a:ln w="13462">
                  <a:solidFill>
                    <a:schemeClr val="tx2"/>
                  </a:solidFill>
                  <a:prstDash val="solid"/>
                </a:ln>
                <a:solidFill>
                  <a:schemeClr val="tx2"/>
                </a:solidFill>
              </a:rPr>
              <a:t> fester Bestandteil in </a:t>
            </a:r>
          </a:p>
          <a:p>
            <a:r>
              <a:rPr lang="de-DE" sz="2800" dirty="0">
                <a:ln w="13462">
                  <a:solidFill>
                    <a:schemeClr val="tx2"/>
                  </a:solidFill>
                  <a:prstDash val="solid"/>
                </a:ln>
                <a:solidFill>
                  <a:schemeClr val="tx2"/>
                </a:solidFill>
              </a:rPr>
              <a:t>unserer Gemeinde</a:t>
            </a:r>
            <a:endParaRPr lang="de-DE" sz="2800" cap="none" spc="0" dirty="0">
              <a:ln w="13462">
                <a:solidFill>
                  <a:schemeClr val="tx2"/>
                </a:solidFill>
                <a:prstDash val="solid"/>
              </a:ln>
              <a:solidFill>
                <a:schemeClr val="tx2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062D405-8D48-4FE9-9EF5-F108A288FFC3}"/>
              </a:ext>
            </a:extLst>
          </p:cNvPr>
          <p:cNvSpPr txBox="1"/>
          <p:nvPr/>
        </p:nvSpPr>
        <p:spPr>
          <a:xfrm>
            <a:off x="3500553" y="4681842"/>
            <a:ext cx="9448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600" dirty="0">
                <a:sym typeface="Wingdings" panose="05000000000000000000" pitchFamily="2" charset="2"/>
              </a:rPr>
              <a:t></a:t>
            </a:r>
            <a:endParaRPr lang="de-DE" sz="96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FD1B402-054F-4A14-9FE3-79C0F46EF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B7BE5-136B-4C8A-8249-74134D78EC76}" type="slidenum">
              <a:rPr lang="de-DE" smtClean="0"/>
              <a:t>17</a:t>
            </a:fld>
            <a:endParaRPr lang="de-DE"/>
          </a:p>
        </p:txBody>
      </p:sp>
      <p:pic>
        <p:nvPicPr>
          <p:cNvPr id="5" name="1BC9237E-F97C-4592-B3AE-D0B9DD391FFC">
            <a:extLst>
              <a:ext uri="{FF2B5EF4-FFF2-40B4-BE49-F238E27FC236}">
                <a16:creationId xmlns:a16="http://schemas.microsoft.com/office/drawing/2014/main" id="{B7CE2080-40E0-DC4F-AF55-31DF010E3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77" y="1712088"/>
            <a:ext cx="144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5F794BB-FAF1-4A5A-9A4C-902D3ADCAE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249" y="3152088"/>
            <a:ext cx="3940373" cy="3429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8C09AB0-599C-4603-E93C-F224D68CF6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068" y="805669"/>
            <a:ext cx="3390205" cy="203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7910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9ED8A0B0-14CC-4D3E-AC18-F6BE058F0E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0234" y="319723"/>
            <a:ext cx="9469820" cy="797877"/>
          </a:xfrm>
          <a:ln w="25400">
            <a:noFill/>
          </a:ln>
        </p:spPr>
        <p:txBody>
          <a:bodyPr lIns="0" tIns="0" rIns="0" bIns="0">
            <a:normAutofit/>
          </a:bodyPr>
          <a:lstStyle/>
          <a:p>
            <a:pPr algn="l"/>
            <a:r>
              <a:rPr lang="de-DE" sz="3600" b="1">
                <a:solidFill>
                  <a:schemeClr val="tx2"/>
                </a:solidFill>
              </a:rPr>
              <a:t>A k t i o n e n   &amp;   P r o j e k t e </a:t>
            </a:r>
            <a:endParaRPr lang="de-DE" sz="3600" b="1" dirty="0">
              <a:solidFill>
                <a:schemeClr val="tx2"/>
              </a:solidFill>
            </a:endParaRPr>
          </a:p>
        </p:txBody>
      </p:sp>
      <p:sp>
        <p:nvSpPr>
          <p:cNvPr id="14" name="Untertitel 13">
            <a:extLst>
              <a:ext uri="{FF2B5EF4-FFF2-40B4-BE49-F238E27FC236}">
                <a16:creationId xmlns:a16="http://schemas.microsoft.com/office/drawing/2014/main" id="{957B545D-895B-4EC1-A963-58E16C662B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70234" y="1411923"/>
            <a:ext cx="9312166" cy="4876800"/>
          </a:xfrm>
        </p:spPr>
        <p:txBody>
          <a:bodyPr>
            <a:normAutofit fontScale="85000" lnSpcReduction="20000"/>
          </a:bodyPr>
          <a:lstStyle/>
          <a:p>
            <a:pPr marL="342900" lvl="0" indent="-3429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2800" dirty="0">
                <a:solidFill>
                  <a:schemeClr val="accent5"/>
                </a:solidFill>
                <a:latin typeface="Comic Sans MS" panose="030F0702030302020204" pitchFamily="66" charset="0"/>
              </a:rPr>
              <a:t>Inklusiver Weihnachtsmarkt am 3.12.2022</a:t>
            </a:r>
          </a:p>
          <a:p>
            <a:pPr marL="800100" lvl="1" indent="-3429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2400" dirty="0">
                <a:solidFill>
                  <a:schemeClr val="tx2"/>
                </a:solidFill>
              </a:rPr>
              <a:t>Internationaler Tag der Menschen  mit Behinderung</a:t>
            </a:r>
          </a:p>
          <a:p>
            <a:pPr marL="800100" lvl="1" indent="-3429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2400" dirty="0">
                <a:solidFill>
                  <a:schemeClr val="tx2"/>
                </a:solidFill>
              </a:rPr>
              <a:t>Begehung und Perspektivenwechsel </a:t>
            </a:r>
          </a:p>
          <a:p>
            <a:pPr marL="800100" lvl="1" indent="-3429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2400" dirty="0">
                <a:solidFill>
                  <a:schemeClr val="tx2"/>
                </a:solidFill>
              </a:rPr>
              <a:t>Barrieren aufdecken und abbauen</a:t>
            </a:r>
          </a:p>
          <a:p>
            <a:pPr marL="800100" lvl="1" indent="-3429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2400" dirty="0">
                <a:solidFill>
                  <a:schemeClr val="tx2"/>
                </a:solidFill>
              </a:rPr>
              <a:t>An jedem Stand halfen Menschen mit und ohne Behinderung</a:t>
            </a:r>
          </a:p>
          <a:p>
            <a:pPr marL="800100" lvl="1" indent="-3429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2400" dirty="0">
                <a:solidFill>
                  <a:schemeClr val="tx2"/>
                </a:solidFill>
              </a:rPr>
              <a:t>Mandelstand der Inklusionsbeauftragten: Gemeinsames Projekt der Mittelschule Hebertshausen</a:t>
            </a:r>
          </a:p>
          <a:p>
            <a:pPr lvl="0" algn="l">
              <a:lnSpc>
                <a:spcPct val="150000"/>
              </a:lnSpc>
            </a:pPr>
            <a:r>
              <a:rPr lang="de-DE" sz="7400" b="1" dirty="0">
                <a:solidFill>
                  <a:schemeClr val="tx2"/>
                </a:solidFill>
              </a:rPr>
              <a:t>	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de-DE" b="1" dirty="0">
              <a:solidFill>
                <a:schemeClr val="tx2"/>
              </a:solidFill>
            </a:endParaRPr>
          </a:p>
        </p:txBody>
      </p:sp>
      <p:pic>
        <p:nvPicPr>
          <p:cNvPr id="19" name="Grafik 18" descr="Gemeinde Hebertshausen">
            <a:extLst>
              <a:ext uri="{FF2B5EF4-FFF2-40B4-BE49-F238E27FC236}">
                <a16:creationId xmlns:a16="http://schemas.microsoft.com/office/drawing/2014/main" id="{52A7FDCB-2E70-4DE6-ADD6-CA2E5AEA19AE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" r="1547" b="-1"/>
          <a:stretch/>
        </p:blipFill>
        <p:spPr bwMode="auto">
          <a:xfrm>
            <a:off x="131268" y="154323"/>
            <a:ext cx="1440000" cy="1440000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CF87751B-8D9F-4CD7-A99C-08A26A90D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B7BE5-136B-4C8A-8249-74134D78EC76}" type="slidenum">
              <a:rPr lang="de-DE" smtClean="0"/>
              <a:t>18</a:t>
            </a:fld>
            <a:endParaRPr lang="de-DE"/>
          </a:p>
        </p:txBody>
      </p:sp>
      <p:pic>
        <p:nvPicPr>
          <p:cNvPr id="3" name="1BC9237E-F97C-4592-B3AE-D0B9DD391FFC">
            <a:extLst>
              <a:ext uri="{FF2B5EF4-FFF2-40B4-BE49-F238E27FC236}">
                <a16:creationId xmlns:a16="http://schemas.microsoft.com/office/drawing/2014/main" id="{FEDD10C1-E1EA-2AFE-6B32-07EA9DB25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68" y="1721371"/>
            <a:ext cx="144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E26DA18-5E3E-7B7A-74BD-704A49D765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7092">
            <a:off x="8916466" y="360460"/>
            <a:ext cx="2098749" cy="15017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68CB1AD-91CD-5155-0908-27B1D357EA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871" y="2251449"/>
            <a:ext cx="2022183" cy="15009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845358F-D316-47DC-AE13-636A1138BD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68" y="3341025"/>
            <a:ext cx="1690425" cy="17990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1FCB973-19C9-8250-FD03-DE26AC04A0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45619" y="4565360"/>
            <a:ext cx="2533073" cy="18998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B34CFD5D-8D92-F2A1-1B4D-54BE442EFD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839" y="4316930"/>
            <a:ext cx="3002721" cy="22661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302206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9ED8A0B0-14CC-4D3E-AC18-F6BE058F0E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0234" y="319723"/>
            <a:ext cx="9469820" cy="797877"/>
          </a:xfrm>
          <a:ln w="25400">
            <a:noFill/>
          </a:ln>
        </p:spPr>
        <p:txBody>
          <a:bodyPr lIns="0" tIns="0" rIns="0" bIns="0">
            <a:normAutofit/>
          </a:bodyPr>
          <a:lstStyle/>
          <a:p>
            <a:pPr algn="l"/>
            <a:r>
              <a:rPr lang="de-DE" sz="3600" b="1">
                <a:solidFill>
                  <a:schemeClr val="tx2"/>
                </a:solidFill>
              </a:rPr>
              <a:t>A k t i o n e n   &amp;   P r o j e k t e </a:t>
            </a:r>
            <a:endParaRPr lang="de-DE" sz="3600" b="1" dirty="0">
              <a:solidFill>
                <a:schemeClr val="tx2"/>
              </a:solidFill>
            </a:endParaRPr>
          </a:p>
        </p:txBody>
      </p:sp>
      <p:sp>
        <p:nvSpPr>
          <p:cNvPr id="14" name="Untertitel 13">
            <a:extLst>
              <a:ext uri="{FF2B5EF4-FFF2-40B4-BE49-F238E27FC236}">
                <a16:creationId xmlns:a16="http://schemas.microsoft.com/office/drawing/2014/main" id="{957B545D-895B-4EC1-A963-58E16C662B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70234" y="1483360"/>
            <a:ext cx="9312166" cy="4693920"/>
          </a:xfrm>
        </p:spPr>
        <p:txBody>
          <a:bodyPr>
            <a:normAutofit/>
          </a:bodyPr>
          <a:lstStyle/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2800" dirty="0">
                <a:solidFill>
                  <a:schemeClr val="accent5"/>
                </a:solidFill>
                <a:latin typeface="Comic Sans MS" panose="030F0702030302020204" pitchFamily="66" charset="0"/>
              </a:rPr>
              <a:t>Begehung Rathaus mit </a:t>
            </a:r>
            <a:r>
              <a:rPr lang="de-DE" sz="2800" dirty="0">
                <a:solidFill>
                  <a:schemeClr val="accent5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Bernhard Claus, Bayerischer Blinden- und Sehbehindertenbund e.V.</a:t>
            </a:r>
            <a:r>
              <a:rPr lang="de-DE" sz="2800" dirty="0">
                <a:solidFill>
                  <a:schemeClr val="accent5"/>
                </a:solidFill>
                <a:latin typeface="Comic Sans MS" panose="030F0702030302020204" pitchFamily="66" charset="0"/>
              </a:rPr>
              <a:t> und dem Bauamt</a:t>
            </a:r>
          </a:p>
          <a:p>
            <a:pPr lvl="0" algn="just">
              <a:lnSpc>
                <a:spcPct val="150000"/>
              </a:lnSpc>
            </a:pPr>
            <a:r>
              <a:rPr lang="de-DE" sz="1800" dirty="0">
                <a:latin typeface="Comic Sans MS" panose="030F0702030302020204" pitchFamily="66" charset="0"/>
              </a:rPr>
              <a:t>Ergebnis: Nachrüstung Brailleschrift, Wegbeschreibung auf Homepage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de-DE" sz="2800" dirty="0">
              <a:solidFill>
                <a:schemeClr val="accent5"/>
              </a:solidFill>
              <a:latin typeface="Comic Sans MS" panose="030F0702030302020204" pitchFamily="66" charset="0"/>
            </a:endParaRPr>
          </a:p>
        </p:txBody>
      </p:sp>
      <p:pic>
        <p:nvPicPr>
          <p:cNvPr id="19" name="Grafik 18" descr="Gemeinde Hebertshausen">
            <a:extLst>
              <a:ext uri="{FF2B5EF4-FFF2-40B4-BE49-F238E27FC236}">
                <a16:creationId xmlns:a16="http://schemas.microsoft.com/office/drawing/2014/main" id="{52A7FDCB-2E70-4DE6-ADD6-CA2E5AEA19AE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" r="1547" b="-1"/>
          <a:stretch/>
        </p:blipFill>
        <p:spPr bwMode="auto">
          <a:xfrm>
            <a:off x="155780" y="202813"/>
            <a:ext cx="1440000" cy="1440000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20CDB03D-F6A1-40DC-9DB1-00829C2CD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B7BE5-136B-4C8A-8249-74134D78EC76}" type="slidenum">
              <a:rPr lang="de-DE" smtClean="0"/>
              <a:t>19</a:t>
            </a:fld>
            <a:endParaRPr lang="de-DE"/>
          </a:p>
        </p:txBody>
      </p:sp>
      <p:pic>
        <p:nvPicPr>
          <p:cNvPr id="3" name="1BC9237E-F97C-4592-B3AE-D0B9DD391FFC">
            <a:extLst>
              <a:ext uri="{FF2B5EF4-FFF2-40B4-BE49-F238E27FC236}">
                <a16:creationId xmlns:a16="http://schemas.microsoft.com/office/drawing/2014/main" id="{D1E80638-282C-81C2-C950-92DF1A844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80" y="1746724"/>
            <a:ext cx="144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76F8A38-D719-44F2-D9B1-2B009BCEC8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521" y="4104551"/>
            <a:ext cx="2531998" cy="26993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F5C4382-39D1-9370-E63A-25B8875F77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416" y="4057133"/>
            <a:ext cx="2651288" cy="27398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8E57FAD-64C5-C2F0-736A-453C09C9C6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07" y="4176329"/>
            <a:ext cx="2651289" cy="26206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2B4DDDA-DAAC-083A-7B23-BB1F6B76EC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114" y="4164947"/>
            <a:ext cx="2651288" cy="25955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358193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9ED8A0B0-14CC-4D3E-AC18-F6BE058F0E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0234" y="319723"/>
            <a:ext cx="9469820" cy="797877"/>
          </a:xfrm>
          <a:ln w="25400">
            <a:noFill/>
          </a:ln>
        </p:spPr>
        <p:txBody>
          <a:bodyPr lIns="0" tIns="0" rIns="0" bIns="0">
            <a:normAutofit/>
          </a:bodyPr>
          <a:lstStyle/>
          <a:p>
            <a:pPr algn="l"/>
            <a:r>
              <a:rPr lang="de-DE" sz="3600" b="1" dirty="0">
                <a:solidFill>
                  <a:schemeClr val="tx2"/>
                </a:solidFill>
              </a:rPr>
              <a:t>A g e n d a</a:t>
            </a:r>
          </a:p>
        </p:txBody>
      </p:sp>
      <p:sp>
        <p:nvSpPr>
          <p:cNvPr id="14" name="Untertitel 13">
            <a:extLst>
              <a:ext uri="{FF2B5EF4-FFF2-40B4-BE49-F238E27FC236}">
                <a16:creationId xmlns:a16="http://schemas.microsoft.com/office/drawing/2014/main" id="{957B545D-895B-4EC1-A963-58E16C662B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70234" y="1483360"/>
            <a:ext cx="9312166" cy="4693920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de-DE" dirty="0">
                <a:solidFill>
                  <a:schemeClr val="tx2"/>
                </a:solidFill>
              </a:rPr>
              <a:t>Ausstattung </a:t>
            </a:r>
          </a:p>
          <a:p>
            <a:pPr marL="342900" indent="-342900" algn="l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de-DE" dirty="0">
                <a:solidFill>
                  <a:schemeClr val="tx2"/>
                </a:solidFill>
              </a:rPr>
              <a:t>Aufgaben &amp; Schwerpunkte</a:t>
            </a:r>
          </a:p>
          <a:p>
            <a:pPr marL="342900" indent="-342900" algn="l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de-DE" dirty="0">
                <a:solidFill>
                  <a:schemeClr val="tx2"/>
                </a:solidFill>
              </a:rPr>
              <a:t>Einblicke in Taten &amp; Daten</a:t>
            </a:r>
          </a:p>
          <a:p>
            <a:pPr marL="342900" indent="-342900" algn="l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de-DE" dirty="0">
                <a:solidFill>
                  <a:schemeClr val="tx2"/>
                </a:solidFill>
              </a:rPr>
              <a:t>Aktionen &amp; Projekte</a:t>
            </a:r>
          </a:p>
          <a:p>
            <a:pPr algn="l">
              <a:lnSpc>
                <a:spcPct val="200000"/>
              </a:lnSpc>
            </a:pPr>
            <a:endParaRPr lang="de-DE" dirty="0">
              <a:solidFill>
                <a:schemeClr val="tx2"/>
              </a:solidFill>
            </a:endParaRPr>
          </a:p>
          <a:p>
            <a:pPr marL="342900" indent="-342900" algn="l">
              <a:lnSpc>
                <a:spcPct val="200000"/>
              </a:lnSpc>
              <a:buFont typeface="Wingdings" panose="05000000000000000000" pitchFamily="2" charset="2"/>
              <a:buChar char="ü"/>
            </a:pPr>
            <a:endParaRPr lang="de-DE" dirty="0">
              <a:solidFill>
                <a:schemeClr val="tx2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de-DE" b="1" dirty="0">
              <a:solidFill>
                <a:schemeClr val="tx2"/>
              </a:solidFill>
            </a:endParaRPr>
          </a:p>
          <a:p>
            <a:pPr algn="l"/>
            <a:endParaRPr lang="de-DE" b="1" dirty="0">
              <a:solidFill>
                <a:schemeClr val="tx2"/>
              </a:solidFill>
            </a:endParaRPr>
          </a:p>
        </p:txBody>
      </p:sp>
      <p:pic>
        <p:nvPicPr>
          <p:cNvPr id="19" name="Grafik 18" descr="Gemeinde Hebertshausen">
            <a:extLst>
              <a:ext uri="{FF2B5EF4-FFF2-40B4-BE49-F238E27FC236}">
                <a16:creationId xmlns:a16="http://schemas.microsoft.com/office/drawing/2014/main" id="{52A7FDCB-2E70-4DE6-ADD6-CA2E5AEA19AE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" r="1547" b="-1"/>
          <a:stretch/>
        </p:blipFill>
        <p:spPr bwMode="auto">
          <a:xfrm>
            <a:off x="235177" y="230523"/>
            <a:ext cx="1440000" cy="1440000"/>
          </a:xfrm>
          <a:prstGeom prst="rect">
            <a:avLst/>
          </a:prstGeom>
        </p:spPr>
      </p:pic>
      <p:pic>
        <p:nvPicPr>
          <p:cNvPr id="2" name="1BC9237E-F97C-4592-B3AE-D0B9DD391FFC">
            <a:extLst>
              <a:ext uri="{FF2B5EF4-FFF2-40B4-BE49-F238E27FC236}">
                <a16:creationId xmlns:a16="http://schemas.microsoft.com/office/drawing/2014/main" id="{D346275F-1CA6-EC6C-AAA3-743965F46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69" y="1767506"/>
            <a:ext cx="144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07578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9ED8A0B0-14CC-4D3E-AC18-F6BE058F0E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0234" y="319723"/>
            <a:ext cx="9469820" cy="797877"/>
          </a:xfrm>
          <a:ln w="25400">
            <a:noFill/>
          </a:ln>
        </p:spPr>
        <p:txBody>
          <a:bodyPr lIns="0" tIns="0" rIns="0" bIns="0">
            <a:normAutofit/>
          </a:bodyPr>
          <a:lstStyle/>
          <a:p>
            <a:pPr algn="l"/>
            <a:r>
              <a:rPr lang="de-DE" sz="3600" b="1">
                <a:solidFill>
                  <a:schemeClr val="tx2"/>
                </a:solidFill>
              </a:rPr>
              <a:t>A k t i o n e n   &amp;   P r o j e k t e </a:t>
            </a:r>
            <a:endParaRPr lang="de-DE" sz="3600" b="1" dirty="0">
              <a:solidFill>
                <a:schemeClr val="tx2"/>
              </a:solidFill>
            </a:endParaRPr>
          </a:p>
        </p:txBody>
      </p:sp>
      <p:sp>
        <p:nvSpPr>
          <p:cNvPr id="14" name="Untertitel 13">
            <a:extLst>
              <a:ext uri="{FF2B5EF4-FFF2-40B4-BE49-F238E27FC236}">
                <a16:creationId xmlns:a16="http://schemas.microsoft.com/office/drawing/2014/main" id="{957B545D-895B-4EC1-A963-58E16C662B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70234" y="1483360"/>
            <a:ext cx="9312166" cy="4693920"/>
          </a:xfrm>
        </p:spPr>
        <p:txBody>
          <a:bodyPr>
            <a:normAutofit/>
          </a:bodyPr>
          <a:lstStyle/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2800" dirty="0">
                <a:solidFill>
                  <a:schemeClr val="accent5"/>
                </a:solidFill>
                <a:latin typeface="Comic Sans MS" panose="030F0702030302020204" pitchFamily="66" charset="0"/>
              </a:rPr>
              <a:t>#OrteFürAlle am 5.Mai 2023</a:t>
            </a:r>
          </a:p>
        </p:txBody>
      </p:sp>
      <p:pic>
        <p:nvPicPr>
          <p:cNvPr id="19" name="Grafik 18" descr="Gemeinde Hebertshausen">
            <a:extLst>
              <a:ext uri="{FF2B5EF4-FFF2-40B4-BE49-F238E27FC236}">
                <a16:creationId xmlns:a16="http://schemas.microsoft.com/office/drawing/2014/main" id="{52A7FDCB-2E70-4DE6-ADD6-CA2E5AEA19AE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" r="1547" b="-1"/>
          <a:stretch/>
        </p:blipFill>
        <p:spPr bwMode="auto">
          <a:xfrm>
            <a:off x="165906" y="175104"/>
            <a:ext cx="1440000" cy="1440000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F4C18C7-38AD-41D6-BEE5-C6280C0B7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B7BE5-136B-4C8A-8249-74134D78EC76}" type="slidenum">
              <a:rPr lang="de-DE" smtClean="0"/>
              <a:t>20</a:t>
            </a:fld>
            <a:endParaRPr lang="de-DE"/>
          </a:p>
        </p:txBody>
      </p:sp>
      <p:pic>
        <p:nvPicPr>
          <p:cNvPr id="3" name="1BC9237E-F97C-4592-B3AE-D0B9DD391FFC">
            <a:extLst>
              <a:ext uri="{FF2B5EF4-FFF2-40B4-BE49-F238E27FC236}">
                <a16:creationId xmlns:a16="http://schemas.microsoft.com/office/drawing/2014/main" id="{D7F57E92-83C3-D7B3-7C50-F164E1DD1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06" y="1746724"/>
            <a:ext cx="144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9EA30C3-E394-0F50-ED58-AF2B925D4B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591" y="680720"/>
            <a:ext cx="3477491" cy="52671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EE22964-1747-2B35-2533-EB28083E73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1" y="2326986"/>
            <a:ext cx="3022023" cy="40293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35300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9ED8A0B0-14CC-4D3E-AC18-F6BE058F0E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0234" y="319723"/>
            <a:ext cx="9469820" cy="797877"/>
          </a:xfrm>
          <a:ln w="25400">
            <a:noFill/>
          </a:ln>
        </p:spPr>
        <p:txBody>
          <a:bodyPr lIns="0" tIns="0" rIns="0" bIns="0">
            <a:normAutofit/>
          </a:bodyPr>
          <a:lstStyle/>
          <a:p>
            <a:pPr algn="l"/>
            <a:r>
              <a:rPr lang="de-DE" sz="3600" b="1" dirty="0">
                <a:solidFill>
                  <a:schemeClr val="tx2"/>
                </a:solidFill>
              </a:rPr>
              <a:t>A k t i o n e n   &amp;   P r o j e k t e </a:t>
            </a:r>
          </a:p>
        </p:txBody>
      </p:sp>
      <p:sp>
        <p:nvSpPr>
          <p:cNvPr id="14" name="Untertitel 13">
            <a:extLst>
              <a:ext uri="{FF2B5EF4-FFF2-40B4-BE49-F238E27FC236}">
                <a16:creationId xmlns:a16="http://schemas.microsoft.com/office/drawing/2014/main" id="{957B545D-895B-4EC1-A963-58E16C662B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70234" y="1483360"/>
            <a:ext cx="9312166" cy="4693920"/>
          </a:xfrm>
        </p:spPr>
        <p:txBody>
          <a:bodyPr>
            <a:normAutofit/>
          </a:bodyPr>
          <a:lstStyle/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2800" dirty="0">
                <a:solidFill>
                  <a:schemeClr val="accent5"/>
                </a:solidFill>
                <a:latin typeface="Comic Sans MS" panose="030F0702030302020204" pitchFamily="66" charset="0"/>
              </a:rPr>
              <a:t>Unterstützung bei der Umsetzung einer inklusiven Wohngemeinschaft</a:t>
            </a:r>
          </a:p>
          <a:p>
            <a:pPr lvl="0" algn="just">
              <a:lnSpc>
                <a:spcPct val="150000"/>
              </a:lnSpc>
            </a:pPr>
            <a:endParaRPr lang="de-DE" b="1" dirty="0">
              <a:solidFill>
                <a:schemeClr val="tx2"/>
              </a:solidFill>
            </a:endParaRPr>
          </a:p>
        </p:txBody>
      </p:sp>
      <p:pic>
        <p:nvPicPr>
          <p:cNvPr id="19" name="Grafik 18" descr="Gemeinde Hebertshausen">
            <a:extLst>
              <a:ext uri="{FF2B5EF4-FFF2-40B4-BE49-F238E27FC236}">
                <a16:creationId xmlns:a16="http://schemas.microsoft.com/office/drawing/2014/main" id="{52A7FDCB-2E70-4DE6-ADD6-CA2E5AEA19AE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" r="1547" b="-1"/>
          <a:stretch/>
        </p:blipFill>
        <p:spPr bwMode="auto">
          <a:xfrm>
            <a:off x="177755" y="175104"/>
            <a:ext cx="1440000" cy="1440000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C82BE863-AFBC-48C5-8FD1-1A3C0FD6E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B7BE5-136B-4C8A-8249-74134D78EC76}" type="slidenum">
              <a:rPr lang="de-DE" smtClean="0"/>
              <a:t>21</a:t>
            </a:fld>
            <a:endParaRPr lang="de-DE"/>
          </a:p>
        </p:txBody>
      </p:sp>
      <p:pic>
        <p:nvPicPr>
          <p:cNvPr id="3" name="1BC9237E-F97C-4592-B3AE-D0B9DD391FFC">
            <a:extLst>
              <a:ext uri="{FF2B5EF4-FFF2-40B4-BE49-F238E27FC236}">
                <a16:creationId xmlns:a16="http://schemas.microsoft.com/office/drawing/2014/main" id="{1DED603F-7519-DCE5-E42D-6DB69BC96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55" y="1732869"/>
            <a:ext cx="144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C0C7040-C7D7-E274-96AE-B0409780FE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300" y="2403763"/>
            <a:ext cx="4072923" cy="40801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708138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9ED8A0B0-14CC-4D3E-AC18-F6BE058F0E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0234" y="319723"/>
            <a:ext cx="9469820" cy="797877"/>
          </a:xfrm>
          <a:ln w="25400">
            <a:noFill/>
          </a:ln>
        </p:spPr>
        <p:txBody>
          <a:bodyPr lIns="0" tIns="0" rIns="0" bIns="0">
            <a:normAutofit/>
          </a:bodyPr>
          <a:lstStyle/>
          <a:p>
            <a:pPr algn="l"/>
            <a:r>
              <a:rPr lang="de-DE" sz="3600" b="1">
                <a:solidFill>
                  <a:schemeClr val="tx2"/>
                </a:solidFill>
              </a:rPr>
              <a:t>A k t i o n e n   &amp;   P r o j e k t e </a:t>
            </a:r>
            <a:endParaRPr lang="de-DE" sz="3600" b="1" dirty="0">
              <a:solidFill>
                <a:schemeClr val="tx2"/>
              </a:solidFill>
            </a:endParaRPr>
          </a:p>
        </p:txBody>
      </p:sp>
      <p:sp>
        <p:nvSpPr>
          <p:cNvPr id="14" name="Untertitel 13">
            <a:extLst>
              <a:ext uri="{FF2B5EF4-FFF2-40B4-BE49-F238E27FC236}">
                <a16:creationId xmlns:a16="http://schemas.microsoft.com/office/drawing/2014/main" id="{957B545D-895B-4EC1-A963-58E16C662B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70234" y="1483360"/>
            <a:ext cx="9312166" cy="4693920"/>
          </a:xfrm>
        </p:spPr>
        <p:txBody>
          <a:bodyPr>
            <a:normAutofit/>
          </a:bodyPr>
          <a:lstStyle/>
          <a:p>
            <a:pPr marL="342900" lvl="0" indent="-3429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2800" dirty="0">
                <a:solidFill>
                  <a:schemeClr val="accent5"/>
                </a:solidFill>
                <a:latin typeface="Comic Sans MS" panose="030F0702030302020204" pitchFamily="66" charset="0"/>
              </a:rPr>
              <a:t>Inklusive Wahllokale in der gesamten Gemeinde zur </a:t>
            </a:r>
            <a:r>
              <a:rPr lang="de-DE" sz="2800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Landtags-und</a:t>
            </a:r>
            <a:r>
              <a:rPr lang="de-DE" sz="2800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de-DE" sz="2800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Bezirkstagswahl</a:t>
            </a:r>
            <a:r>
              <a:rPr lang="de-DE" sz="2800" dirty="0">
                <a:solidFill>
                  <a:schemeClr val="accent5"/>
                </a:solidFill>
                <a:latin typeface="Comic Sans MS" panose="030F0702030302020204" pitchFamily="66" charset="0"/>
              </a:rPr>
              <a:t> 2023 und zukünftige Wahlen</a:t>
            </a:r>
          </a:p>
          <a:p>
            <a:pPr lvl="0" algn="l">
              <a:lnSpc>
                <a:spcPct val="150000"/>
              </a:lnSpc>
            </a:pPr>
            <a:endParaRPr lang="de-DE" b="1" dirty="0">
              <a:solidFill>
                <a:schemeClr val="tx2"/>
              </a:solidFill>
            </a:endParaRPr>
          </a:p>
        </p:txBody>
      </p:sp>
      <p:pic>
        <p:nvPicPr>
          <p:cNvPr id="19" name="Grafik 18" descr="Gemeinde Hebertshausen">
            <a:extLst>
              <a:ext uri="{FF2B5EF4-FFF2-40B4-BE49-F238E27FC236}">
                <a16:creationId xmlns:a16="http://schemas.microsoft.com/office/drawing/2014/main" id="{52A7FDCB-2E70-4DE6-ADD6-CA2E5AEA19AE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" r="1547" b="-1"/>
          <a:stretch/>
        </p:blipFill>
        <p:spPr bwMode="auto">
          <a:xfrm>
            <a:off x="138196" y="245188"/>
            <a:ext cx="1440000" cy="1440000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2C84BE5-A490-4133-9BD2-F83F1CA4E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B7BE5-136B-4C8A-8249-74134D78EC76}" type="slidenum">
              <a:rPr lang="de-DE" smtClean="0"/>
              <a:t>22</a:t>
            </a:fld>
            <a:endParaRPr lang="de-DE"/>
          </a:p>
        </p:txBody>
      </p:sp>
      <p:pic>
        <p:nvPicPr>
          <p:cNvPr id="3" name="1BC9237E-F97C-4592-B3AE-D0B9DD391FFC">
            <a:extLst>
              <a:ext uri="{FF2B5EF4-FFF2-40B4-BE49-F238E27FC236}">
                <a16:creationId xmlns:a16="http://schemas.microsoft.com/office/drawing/2014/main" id="{4F46667B-9BD0-712E-86C4-A1101AC5B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96" y="1732870"/>
            <a:ext cx="144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AB33634-1C0A-9F18-169A-99504FACBE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330" y="3292475"/>
            <a:ext cx="3209441" cy="342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228C981-C7DF-F98F-5B2D-BD62ACB6C2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229" y="3292475"/>
            <a:ext cx="3209441" cy="3491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87853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9ED8A0B0-14CC-4D3E-AC18-F6BE058F0E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0234" y="319723"/>
            <a:ext cx="9469820" cy="797877"/>
          </a:xfrm>
          <a:ln w="25400">
            <a:noFill/>
          </a:ln>
        </p:spPr>
        <p:txBody>
          <a:bodyPr lIns="0" tIns="0" rIns="0" bIns="0">
            <a:normAutofit/>
          </a:bodyPr>
          <a:lstStyle/>
          <a:p>
            <a:pPr algn="l"/>
            <a:r>
              <a:rPr lang="de-DE" sz="3600" b="1">
                <a:solidFill>
                  <a:schemeClr val="tx2"/>
                </a:solidFill>
              </a:rPr>
              <a:t>A k t i o n e n   &amp;   P r o j e k t e </a:t>
            </a:r>
            <a:endParaRPr lang="de-DE" sz="3600" b="1" dirty="0">
              <a:solidFill>
                <a:schemeClr val="tx2"/>
              </a:solidFill>
            </a:endParaRPr>
          </a:p>
        </p:txBody>
      </p:sp>
      <p:sp>
        <p:nvSpPr>
          <p:cNvPr id="14" name="Untertitel 13">
            <a:extLst>
              <a:ext uri="{FF2B5EF4-FFF2-40B4-BE49-F238E27FC236}">
                <a16:creationId xmlns:a16="http://schemas.microsoft.com/office/drawing/2014/main" id="{957B545D-895B-4EC1-A963-58E16C662B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70234" y="1483360"/>
            <a:ext cx="9312166" cy="4693920"/>
          </a:xfrm>
        </p:spPr>
        <p:txBody>
          <a:bodyPr>
            <a:normAutofit/>
          </a:bodyPr>
          <a:lstStyle/>
          <a:p>
            <a:pPr marL="342900" lvl="0" indent="-3429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2800" dirty="0">
                <a:solidFill>
                  <a:schemeClr val="accent5"/>
                </a:solidFill>
                <a:latin typeface="Comic Sans MS" panose="030F0702030302020204" pitchFamily="66" charset="0"/>
              </a:rPr>
              <a:t>Barrierefreie Homepage</a:t>
            </a:r>
          </a:p>
          <a:p>
            <a:pPr marL="342900" lvl="0" indent="-3429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2800" dirty="0">
                <a:solidFill>
                  <a:schemeClr val="accent5"/>
                </a:solidFill>
                <a:latin typeface="Comic Sans MS" panose="030F0702030302020204" pitchFamily="66" charset="0"/>
              </a:rPr>
              <a:t>Beiträge Inklusionsbeauftragte in Leichter Sprache </a:t>
            </a:r>
          </a:p>
          <a:p>
            <a:pPr lvl="0" algn="l">
              <a:lnSpc>
                <a:spcPct val="150000"/>
              </a:lnSpc>
            </a:pPr>
            <a:endParaRPr lang="de-DE" b="1" dirty="0">
              <a:solidFill>
                <a:schemeClr val="tx2"/>
              </a:solidFill>
            </a:endParaRPr>
          </a:p>
        </p:txBody>
      </p:sp>
      <p:pic>
        <p:nvPicPr>
          <p:cNvPr id="19" name="Grafik 18" descr="Gemeinde Hebertshausen">
            <a:extLst>
              <a:ext uri="{FF2B5EF4-FFF2-40B4-BE49-F238E27FC236}">
                <a16:creationId xmlns:a16="http://schemas.microsoft.com/office/drawing/2014/main" id="{52A7FDCB-2E70-4DE6-ADD6-CA2E5AEA19AE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" r="1547" b="-1"/>
          <a:stretch/>
        </p:blipFill>
        <p:spPr bwMode="auto">
          <a:xfrm>
            <a:off x="138196" y="245188"/>
            <a:ext cx="1440000" cy="1440000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2C84BE5-A490-4133-9BD2-F83F1CA4E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B7BE5-136B-4C8A-8249-74134D78EC76}" type="slidenum">
              <a:rPr lang="de-DE" smtClean="0"/>
              <a:t>23</a:t>
            </a:fld>
            <a:endParaRPr lang="de-DE"/>
          </a:p>
        </p:txBody>
      </p:sp>
      <p:pic>
        <p:nvPicPr>
          <p:cNvPr id="3" name="1BC9237E-F97C-4592-B3AE-D0B9DD391FFC">
            <a:extLst>
              <a:ext uri="{FF2B5EF4-FFF2-40B4-BE49-F238E27FC236}">
                <a16:creationId xmlns:a16="http://schemas.microsoft.com/office/drawing/2014/main" id="{4F46667B-9BD0-712E-86C4-A1101AC5B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96" y="1732870"/>
            <a:ext cx="144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8571D10-A55D-5EC4-F6A0-12626BF6B1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581" y="3132917"/>
            <a:ext cx="3310456" cy="31338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F9A6A57-2165-339E-2FC0-8A9BF06D1F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422" y="3163599"/>
            <a:ext cx="3310456" cy="31927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596672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9ED8A0B0-14CC-4D3E-AC18-F6BE058F0E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0234" y="319723"/>
            <a:ext cx="9469820" cy="797877"/>
          </a:xfrm>
          <a:ln w="25400">
            <a:noFill/>
          </a:ln>
        </p:spPr>
        <p:txBody>
          <a:bodyPr lIns="0" tIns="0" rIns="0" bIns="0">
            <a:normAutofit/>
          </a:bodyPr>
          <a:lstStyle/>
          <a:p>
            <a:pPr algn="l"/>
            <a:r>
              <a:rPr lang="de-DE" sz="3600" b="1" dirty="0">
                <a:solidFill>
                  <a:schemeClr val="tx2"/>
                </a:solidFill>
              </a:rPr>
              <a:t>A k t i o n e n   &amp;   P r o j e k t e </a:t>
            </a:r>
          </a:p>
        </p:txBody>
      </p:sp>
      <p:sp>
        <p:nvSpPr>
          <p:cNvPr id="14" name="Untertitel 13">
            <a:extLst>
              <a:ext uri="{FF2B5EF4-FFF2-40B4-BE49-F238E27FC236}">
                <a16:creationId xmlns:a16="http://schemas.microsoft.com/office/drawing/2014/main" id="{957B545D-895B-4EC1-A963-58E16C662B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70234" y="1483360"/>
            <a:ext cx="9312166" cy="4693920"/>
          </a:xfrm>
        </p:spPr>
        <p:txBody>
          <a:bodyPr>
            <a:normAutofit/>
          </a:bodyPr>
          <a:lstStyle/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2800" dirty="0">
                <a:solidFill>
                  <a:schemeClr val="accent5"/>
                </a:solidFill>
                <a:latin typeface="Comic Sans MS" panose="030F0702030302020204" pitchFamily="66" charset="0"/>
              </a:rPr>
              <a:t>Hinweis auf jedem Gemeindebrief an Bürgerinnen und Bürger, dass der Brief auch in Leichter Sprache angefordert werden kann</a:t>
            </a:r>
          </a:p>
          <a:p>
            <a:pPr lvl="0" algn="just">
              <a:lnSpc>
                <a:spcPct val="150000"/>
              </a:lnSpc>
            </a:pPr>
            <a:endParaRPr lang="de-DE" b="1" dirty="0">
              <a:solidFill>
                <a:schemeClr val="tx2"/>
              </a:solidFill>
            </a:endParaRPr>
          </a:p>
        </p:txBody>
      </p:sp>
      <p:pic>
        <p:nvPicPr>
          <p:cNvPr id="19" name="Grafik 18" descr="Gemeinde Hebertshausen">
            <a:extLst>
              <a:ext uri="{FF2B5EF4-FFF2-40B4-BE49-F238E27FC236}">
                <a16:creationId xmlns:a16="http://schemas.microsoft.com/office/drawing/2014/main" id="{52A7FDCB-2E70-4DE6-ADD6-CA2E5AEA19AE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" r="1547" b="-1"/>
          <a:stretch/>
        </p:blipFill>
        <p:spPr bwMode="auto">
          <a:xfrm>
            <a:off x="138196" y="140468"/>
            <a:ext cx="1440000" cy="1440000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01F2D841-361C-435A-A6EC-1D9186AC4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B7BE5-136B-4C8A-8249-74134D78EC76}" type="slidenum">
              <a:rPr lang="de-DE" smtClean="0"/>
              <a:t>24</a:t>
            </a:fld>
            <a:endParaRPr lang="de-DE"/>
          </a:p>
        </p:txBody>
      </p:sp>
      <p:pic>
        <p:nvPicPr>
          <p:cNvPr id="3" name="1BC9237E-F97C-4592-B3AE-D0B9DD391FFC">
            <a:extLst>
              <a:ext uri="{FF2B5EF4-FFF2-40B4-BE49-F238E27FC236}">
                <a16:creationId xmlns:a16="http://schemas.microsoft.com/office/drawing/2014/main" id="{73ADDD81-F911-6941-42FE-01BEF9DF1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96" y="1732870"/>
            <a:ext cx="144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9D3C3FB-5C69-FDE8-FA55-40299F10DF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637" y="3429000"/>
            <a:ext cx="8030621" cy="325507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39F1B40-6C98-7D25-D785-926889E31D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5272"/>
            <a:ext cx="1803714" cy="17299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300291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9ED8A0B0-14CC-4D3E-AC18-F6BE058F0E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0234" y="319723"/>
            <a:ext cx="9469820" cy="797877"/>
          </a:xfrm>
          <a:ln w="25400">
            <a:noFill/>
          </a:ln>
        </p:spPr>
        <p:txBody>
          <a:bodyPr lIns="0" tIns="0" rIns="0" bIns="0">
            <a:normAutofit/>
          </a:bodyPr>
          <a:lstStyle/>
          <a:p>
            <a:pPr algn="l"/>
            <a:r>
              <a:rPr lang="de-DE" sz="3600" b="1" dirty="0">
                <a:solidFill>
                  <a:schemeClr val="tx2"/>
                </a:solidFill>
              </a:rPr>
              <a:t>A k t i o n e n   &amp;   P r o j e k t e </a:t>
            </a:r>
          </a:p>
        </p:txBody>
      </p:sp>
      <p:sp>
        <p:nvSpPr>
          <p:cNvPr id="14" name="Untertitel 13">
            <a:extLst>
              <a:ext uri="{FF2B5EF4-FFF2-40B4-BE49-F238E27FC236}">
                <a16:creationId xmlns:a16="http://schemas.microsoft.com/office/drawing/2014/main" id="{957B545D-895B-4EC1-A963-58E16C662B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70234" y="1483360"/>
            <a:ext cx="9312166" cy="4693920"/>
          </a:xfrm>
        </p:spPr>
        <p:txBody>
          <a:bodyPr>
            <a:normAutofit/>
          </a:bodyPr>
          <a:lstStyle/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2800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Schmankerldinner</a:t>
            </a:r>
            <a:r>
              <a:rPr lang="de-DE" sz="2800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2800" dirty="0">
                <a:solidFill>
                  <a:schemeClr val="accent5"/>
                </a:solidFill>
                <a:latin typeface="Comic Sans MS" panose="030F0702030302020204" pitchFamily="66" charset="0"/>
              </a:rPr>
              <a:t>der BESONDEREN Art 3.12.2023</a:t>
            </a:r>
          </a:p>
          <a:p>
            <a:pPr lvl="0" algn="just">
              <a:lnSpc>
                <a:spcPct val="150000"/>
              </a:lnSpc>
            </a:pPr>
            <a:endParaRPr lang="de-DE" b="1" dirty="0">
              <a:solidFill>
                <a:schemeClr val="tx2"/>
              </a:solidFill>
            </a:endParaRPr>
          </a:p>
        </p:txBody>
      </p:sp>
      <p:pic>
        <p:nvPicPr>
          <p:cNvPr id="19" name="Grafik 18" descr="Gemeinde Hebertshausen">
            <a:extLst>
              <a:ext uri="{FF2B5EF4-FFF2-40B4-BE49-F238E27FC236}">
                <a16:creationId xmlns:a16="http://schemas.microsoft.com/office/drawing/2014/main" id="{52A7FDCB-2E70-4DE6-ADD6-CA2E5AEA19AE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" r="1547" b="-1"/>
          <a:stretch/>
        </p:blipFill>
        <p:spPr bwMode="auto">
          <a:xfrm>
            <a:off x="138196" y="140468"/>
            <a:ext cx="1440000" cy="1440000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01F2D841-361C-435A-A6EC-1D9186AC4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B7BE5-136B-4C8A-8249-74134D78EC76}" type="slidenum">
              <a:rPr lang="de-DE" smtClean="0"/>
              <a:t>25</a:t>
            </a:fld>
            <a:endParaRPr lang="de-DE"/>
          </a:p>
        </p:txBody>
      </p:sp>
      <p:pic>
        <p:nvPicPr>
          <p:cNvPr id="3" name="1BC9237E-F97C-4592-B3AE-D0B9DD391FFC">
            <a:extLst>
              <a:ext uri="{FF2B5EF4-FFF2-40B4-BE49-F238E27FC236}">
                <a16:creationId xmlns:a16="http://schemas.microsoft.com/office/drawing/2014/main" id="{73ADDD81-F911-6941-42FE-01BEF9DF1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96" y="1732870"/>
            <a:ext cx="144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32BB314-5A0B-F76E-E8EB-7D39C6849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885" y="1131809"/>
            <a:ext cx="1725659" cy="12731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CE01726C-266A-B92F-E96E-7A15D17975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20" y="3302542"/>
            <a:ext cx="4562368" cy="33132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3AB9E91-B611-1FFC-C080-BAC172FAD5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890" y="2653144"/>
            <a:ext cx="2618510" cy="1745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2FC4604-ED6B-E04A-681A-F812319149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407" y="4432121"/>
            <a:ext cx="2886593" cy="1924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9053F726-541C-123D-4A0D-F4BBC77321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034" y="4128839"/>
            <a:ext cx="1639455" cy="2296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CF27CAA3-2810-AB1E-C553-B6AF65B4DF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520" y="4802297"/>
            <a:ext cx="2618509" cy="1745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89C3267C-58F8-CD31-5CC4-29AEA78D3C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71" y="2957483"/>
            <a:ext cx="2618510" cy="1745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48C370CF-431D-7CDB-1277-055325FE882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059" y="62345"/>
            <a:ext cx="1849861" cy="256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1216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9ED8A0B0-14CC-4D3E-AC18-F6BE058F0E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0234" y="319723"/>
            <a:ext cx="9469820" cy="797877"/>
          </a:xfrm>
          <a:ln w="25400">
            <a:noFill/>
          </a:ln>
        </p:spPr>
        <p:txBody>
          <a:bodyPr lIns="0" tIns="0" rIns="0" bIns="0">
            <a:normAutofit/>
          </a:bodyPr>
          <a:lstStyle/>
          <a:p>
            <a:pPr algn="l"/>
            <a:r>
              <a:rPr lang="de-DE" sz="3600" b="1" dirty="0">
                <a:solidFill>
                  <a:schemeClr val="tx2"/>
                </a:solidFill>
              </a:rPr>
              <a:t>A u s </a:t>
            </a:r>
            <a:r>
              <a:rPr lang="de-DE" sz="3600" b="1" dirty="0" err="1">
                <a:solidFill>
                  <a:schemeClr val="tx2"/>
                </a:solidFill>
              </a:rPr>
              <a:t>s</a:t>
            </a:r>
            <a:r>
              <a:rPr lang="de-DE" sz="3600" b="1" dirty="0">
                <a:solidFill>
                  <a:schemeClr val="tx2"/>
                </a:solidFill>
              </a:rPr>
              <a:t> t a t </a:t>
            </a:r>
            <a:r>
              <a:rPr lang="de-DE" sz="3600" b="1" dirty="0" err="1">
                <a:solidFill>
                  <a:schemeClr val="tx2"/>
                </a:solidFill>
              </a:rPr>
              <a:t>t</a:t>
            </a:r>
            <a:r>
              <a:rPr lang="de-DE" sz="3600" b="1" dirty="0">
                <a:solidFill>
                  <a:schemeClr val="tx2"/>
                </a:solidFill>
              </a:rPr>
              <a:t> u n g</a:t>
            </a:r>
          </a:p>
        </p:txBody>
      </p:sp>
      <p:sp>
        <p:nvSpPr>
          <p:cNvPr id="14" name="Untertitel 13">
            <a:extLst>
              <a:ext uri="{FF2B5EF4-FFF2-40B4-BE49-F238E27FC236}">
                <a16:creationId xmlns:a16="http://schemas.microsoft.com/office/drawing/2014/main" id="{957B545D-895B-4EC1-A963-58E16C662B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70234" y="1483360"/>
            <a:ext cx="9312166" cy="4693920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de-DE" dirty="0">
                <a:solidFill>
                  <a:schemeClr val="tx2"/>
                </a:solidFill>
              </a:rPr>
              <a:t>Technik und Räume – Gemeinde </a:t>
            </a:r>
          </a:p>
          <a:p>
            <a:pPr marL="342900" indent="-342900" algn="l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de-DE" dirty="0">
                <a:solidFill>
                  <a:schemeClr val="tx2"/>
                </a:solidFill>
              </a:rPr>
              <a:t>Laptop – Gemeinde</a:t>
            </a:r>
          </a:p>
          <a:p>
            <a:pPr marL="342900" indent="-342900" algn="l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de-DE" dirty="0">
                <a:solidFill>
                  <a:schemeClr val="tx2"/>
                </a:solidFill>
              </a:rPr>
              <a:t>Telefon / AB / E-Mail-Account / Homepage-Seite – Gemeinde</a:t>
            </a:r>
          </a:p>
          <a:p>
            <a:pPr marL="342900" indent="-342900" algn="l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de-DE" dirty="0">
                <a:solidFill>
                  <a:schemeClr val="tx2"/>
                </a:solidFill>
              </a:rPr>
              <a:t>Facebook &amp; Instagram – Privat </a:t>
            </a:r>
          </a:p>
          <a:p>
            <a:pPr marL="342900" indent="-342900" algn="l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de-DE" dirty="0">
                <a:solidFill>
                  <a:schemeClr val="tx2"/>
                </a:solidFill>
              </a:rPr>
              <a:t>1 Mobil-Telefone – Privat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de-DE" b="1" dirty="0">
              <a:solidFill>
                <a:schemeClr val="tx2"/>
              </a:solidFill>
            </a:endParaRPr>
          </a:p>
          <a:p>
            <a:pPr algn="l"/>
            <a:endParaRPr lang="de-DE" b="1" dirty="0">
              <a:solidFill>
                <a:schemeClr val="tx2"/>
              </a:solidFill>
            </a:endParaRPr>
          </a:p>
        </p:txBody>
      </p:sp>
      <p:pic>
        <p:nvPicPr>
          <p:cNvPr id="19" name="Grafik 18" descr="Gemeinde Hebertshausen">
            <a:extLst>
              <a:ext uri="{FF2B5EF4-FFF2-40B4-BE49-F238E27FC236}">
                <a16:creationId xmlns:a16="http://schemas.microsoft.com/office/drawing/2014/main" id="{52A7FDCB-2E70-4DE6-ADD6-CA2E5AEA19AE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" r="1547" b="-1"/>
          <a:stretch/>
        </p:blipFill>
        <p:spPr bwMode="auto">
          <a:xfrm>
            <a:off x="186686" y="209740"/>
            <a:ext cx="1440000" cy="1440000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9FC730E-320D-49DB-A46E-F76F4A20E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B7BE5-136B-4C8A-8249-74134D78EC76}" type="slidenum">
              <a:rPr lang="de-DE" smtClean="0"/>
              <a:t>3</a:t>
            </a:fld>
            <a:endParaRPr lang="de-DE"/>
          </a:p>
        </p:txBody>
      </p:sp>
      <p:pic>
        <p:nvPicPr>
          <p:cNvPr id="2" name="1BC9237E-F97C-4592-B3AE-D0B9DD391FFC">
            <a:extLst>
              <a:ext uri="{FF2B5EF4-FFF2-40B4-BE49-F238E27FC236}">
                <a16:creationId xmlns:a16="http://schemas.microsoft.com/office/drawing/2014/main" id="{90F67441-31E3-A3AF-FDE5-AE974D3F9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87" y="1753652"/>
            <a:ext cx="144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45127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9ED8A0B0-14CC-4D3E-AC18-F6BE058F0E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0234" y="319723"/>
            <a:ext cx="9469820" cy="797877"/>
          </a:xfrm>
          <a:ln w="25400">
            <a:noFill/>
          </a:ln>
        </p:spPr>
        <p:txBody>
          <a:bodyPr lIns="0" tIns="0" rIns="0" bIns="0">
            <a:normAutofit/>
          </a:bodyPr>
          <a:lstStyle/>
          <a:p>
            <a:pPr algn="l"/>
            <a:r>
              <a:rPr lang="de-DE" sz="3600" b="1" dirty="0">
                <a:solidFill>
                  <a:schemeClr val="tx2"/>
                </a:solidFill>
              </a:rPr>
              <a:t>A u f g a b e n  &amp;  S c h w e r p u n k t e</a:t>
            </a:r>
          </a:p>
        </p:txBody>
      </p:sp>
      <p:sp>
        <p:nvSpPr>
          <p:cNvPr id="14" name="Untertitel 13">
            <a:extLst>
              <a:ext uri="{FF2B5EF4-FFF2-40B4-BE49-F238E27FC236}">
                <a16:creationId xmlns:a16="http://schemas.microsoft.com/office/drawing/2014/main" id="{957B545D-895B-4EC1-A963-58E16C662B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70233" y="1483360"/>
            <a:ext cx="9711559" cy="4693920"/>
          </a:xfrm>
        </p:spPr>
        <p:txBody>
          <a:bodyPr>
            <a:noAutofit/>
          </a:bodyPr>
          <a:lstStyle/>
          <a:p>
            <a:pPr marL="342900" lvl="0" indent="-3429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Vertretung der Interessen von Menschen mit Behinderungen &amp; Angehörige</a:t>
            </a:r>
          </a:p>
          <a:p>
            <a:pPr marL="342900" lvl="0" indent="-3429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Individuelle Beratung für Menschen mit Behinderungen &amp; Angehörige</a:t>
            </a:r>
          </a:p>
          <a:p>
            <a:pPr marL="342900" lvl="0" indent="-3429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Beratung lokaler Institutionen und Vereine</a:t>
            </a:r>
          </a:p>
          <a:p>
            <a:pPr marL="342900" lvl="0" indent="-342900" algn="l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de-DE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Netzwerk- und Kooperationsarbeit</a:t>
            </a:r>
          </a:p>
          <a:p>
            <a:pPr marL="342900" lvl="0" indent="-3429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Abbau von Alltagsbarrieren, Förderung von Inklusion</a:t>
            </a:r>
          </a:p>
          <a:p>
            <a:pPr marL="342900" lvl="0" indent="-3429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Mitwirkung bei der Bauplanung des öffentlichen Raums</a:t>
            </a:r>
          </a:p>
          <a:p>
            <a:pPr marL="342900" lvl="0" indent="-3429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Öffentlichkeitsarbeit</a:t>
            </a:r>
            <a:endParaRPr lang="de-DE" b="1" dirty="0">
              <a:solidFill>
                <a:schemeClr val="tx2"/>
              </a:solidFill>
            </a:endParaRPr>
          </a:p>
        </p:txBody>
      </p:sp>
      <p:pic>
        <p:nvPicPr>
          <p:cNvPr id="19" name="Grafik 18" descr="Gemeinde Hebertshausen">
            <a:extLst>
              <a:ext uri="{FF2B5EF4-FFF2-40B4-BE49-F238E27FC236}">
                <a16:creationId xmlns:a16="http://schemas.microsoft.com/office/drawing/2014/main" id="{52A7FDCB-2E70-4DE6-ADD6-CA2E5AEA19AE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" r="1547" b="-1"/>
          <a:stretch/>
        </p:blipFill>
        <p:spPr bwMode="auto">
          <a:xfrm>
            <a:off x="210208" y="182032"/>
            <a:ext cx="1440000" cy="1440000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211B3C7-FC0D-44C5-8164-D9BA25B41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B7BE5-136B-4C8A-8249-74134D78EC76}" type="slidenum">
              <a:rPr lang="de-DE" smtClean="0"/>
              <a:t>4</a:t>
            </a:fld>
            <a:endParaRPr lang="de-DE"/>
          </a:p>
        </p:txBody>
      </p:sp>
      <p:pic>
        <p:nvPicPr>
          <p:cNvPr id="2" name="1BC9237E-F97C-4592-B3AE-D0B9DD391FFC">
            <a:extLst>
              <a:ext uri="{FF2B5EF4-FFF2-40B4-BE49-F238E27FC236}">
                <a16:creationId xmlns:a16="http://schemas.microsoft.com/office/drawing/2014/main" id="{9BC7AC74-F978-816D-D69C-88D38C9A1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33" y="1760579"/>
            <a:ext cx="144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30098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9ED8A0B0-14CC-4D3E-AC18-F6BE058F0E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0234" y="319723"/>
            <a:ext cx="9469820" cy="797877"/>
          </a:xfrm>
          <a:ln w="25400">
            <a:noFill/>
          </a:ln>
        </p:spPr>
        <p:txBody>
          <a:bodyPr lIns="0" tIns="0" rIns="0" bIns="0">
            <a:normAutofit/>
          </a:bodyPr>
          <a:lstStyle/>
          <a:p>
            <a:pPr algn="l"/>
            <a:r>
              <a:rPr lang="de-DE" sz="3600" b="1" dirty="0">
                <a:solidFill>
                  <a:schemeClr val="tx2"/>
                </a:solidFill>
              </a:rPr>
              <a:t>B e s p r e c h u n g e n mit:</a:t>
            </a:r>
          </a:p>
        </p:txBody>
      </p:sp>
      <p:sp>
        <p:nvSpPr>
          <p:cNvPr id="14" name="Untertitel 13">
            <a:extLst>
              <a:ext uri="{FF2B5EF4-FFF2-40B4-BE49-F238E27FC236}">
                <a16:creationId xmlns:a16="http://schemas.microsoft.com/office/drawing/2014/main" id="{957B545D-895B-4EC1-A963-58E16C662B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70234" y="1483360"/>
            <a:ext cx="9312166" cy="4693920"/>
          </a:xfrm>
        </p:spPr>
        <p:txBody>
          <a:bodyPr>
            <a:normAutofit/>
          </a:bodyPr>
          <a:lstStyle/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dirty="0">
                <a:solidFill>
                  <a:schemeClr val="tx2"/>
                </a:solidFill>
              </a:rPr>
              <a:t>Aufgabenfindung &amp; Organisationsentwicklung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dirty="0">
                <a:solidFill>
                  <a:schemeClr val="tx2"/>
                </a:solidFill>
              </a:rPr>
              <a:t>Gemeinde/Personal   	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dirty="0">
                <a:solidFill>
                  <a:schemeClr val="tx2"/>
                </a:solidFill>
              </a:rPr>
              <a:t>Ortsbegehungen</a:t>
            </a:r>
          </a:p>
          <a:p>
            <a:pPr lvl="0" algn="l">
              <a:lnSpc>
                <a:spcPct val="110000"/>
              </a:lnSpc>
            </a:pPr>
            <a:r>
              <a:rPr lang="de-DE" sz="4000" dirty="0">
                <a:solidFill>
                  <a:schemeClr val="tx2"/>
                </a:solidFill>
                <a:sym typeface="Wingdings" panose="05000000000000000000" pitchFamily="2" charset="2"/>
              </a:rPr>
              <a:t>	</a:t>
            </a:r>
            <a:r>
              <a:rPr lang="de-DE" sz="3200" b="1" dirty="0">
                <a:solidFill>
                  <a:schemeClr val="tx2"/>
                </a:solidFill>
                <a:sym typeface="Wingdings" panose="05000000000000000000" pitchFamily="2" charset="2"/>
              </a:rPr>
              <a:t></a:t>
            </a:r>
            <a:r>
              <a:rPr lang="de-DE" sz="4000" b="1" dirty="0">
                <a:solidFill>
                  <a:schemeClr val="tx2"/>
                </a:solidFill>
                <a:sym typeface="Wingdings" panose="05000000000000000000" pitchFamily="2" charset="2"/>
              </a:rPr>
              <a:t>	</a:t>
            </a:r>
            <a:r>
              <a:rPr lang="de-DE" b="1" dirty="0">
                <a:solidFill>
                  <a:schemeClr val="tx2"/>
                </a:solidFill>
                <a:sym typeface="Wingdings" panose="05000000000000000000" pitchFamily="2" charset="2"/>
              </a:rPr>
              <a:t>Austausch &amp; </a:t>
            </a:r>
            <a:r>
              <a:rPr lang="de-DE" b="1" dirty="0">
                <a:solidFill>
                  <a:schemeClr val="tx2"/>
                </a:solidFill>
              </a:rPr>
              <a:t>Absprachen über </a:t>
            </a:r>
          </a:p>
          <a:p>
            <a:pPr lvl="0" algn="l">
              <a:lnSpc>
                <a:spcPct val="110000"/>
              </a:lnSpc>
            </a:pPr>
            <a:r>
              <a:rPr lang="de-DE" b="1" dirty="0">
                <a:solidFill>
                  <a:schemeClr val="tx2"/>
                </a:solidFill>
              </a:rPr>
              <a:t>		E-Mail, WhatsApp, Video-Call, Telefon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de-DE" b="1" dirty="0">
              <a:solidFill>
                <a:schemeClr val="tx2"/>
              </a:solidFill>
            </a:endParaRPr>
          </a:p>
        </p:txBody>
      </p:sp>
      <p:pic>
        <p:nvPicPr>
          <p:cNvPr id="19" name="Grafik 18" descr="Gemeinde Hebertshausen">
            <a:extLst>
              <a:ext uri="{FF2B5EF4-FFF2-40B4-BE49-F238E27FC236}">
                <a16:creationId xmlns:a16="http://schemas.microsoft.com/office/drawing/2014/main" id="{52A7FDCB-2E70-4DE6-ADD6-CA2E5AEA19AE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" r="1547" b="-1"/>
          <a:stretch/>
        </p:blipFill>
        <p:spPr bwMode="auto">
          <a:xfrm>
            <a:off x="131269" y="182032"/>
            <a:ext cx="1440000" cy="1440000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A220E0B4-0C70-4781-A14C-26858FBD8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B7BE5-136B-4C8A-8249-74134D78EC76}" type="slidenum">
              <a:rPr lang="de-DE" smtClean="0"/>
              <a:t>5</a:t>
            </a:fld>
            <a:endParaRPr lang="de-DE"/>
          </a:p>
        </p:txBody>
      </p:sp>
      <p:pic>
        <p:nvPicPr>
          <p:cNvPr id="3" name="1BC9237E-F97C-4592-B3AE-D0B9DD391FFC">
            <a:extLst>
              <a:ext uri="{FF2B5EF4-FFF2-40B4-BE49-F238E27FC236}">
                <a16:creationId xmlns:a16="http://schemas.microsoft.com/office/drawing/2014/main" id="{4009FBFE-4214-8786-B125-1992A9AEB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69" y="1739797"/>
            <a:ext cx="144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25652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9ED8A0B0-14CC-4D3E-AC18-F6BE058F0E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0234" y="319723"/>
            <a:ext cx="9469820" cy="797877"/>
          </a:xfrm>
          <a:ln w="25400">
            <a:noFill/>
          </a:ln>
        </p:spPr>
        <p:txBody>
          <a:bodyPr lIns="0" tIns="0" rIns="0" bIns="0">
            <a:normAutofit/>
          </a:bodyPr>
          <a:lstStyle/>
          <a:p>
            <a:pPr algn="l"/>
            <a:r>
              <a:rPr lang="de-DE" sz="3600" b="1" dirty="0">
                <a:solidFill>
                  <a:schemeClr val="tx2"/>
                </a:solidFill>
              </a:rPr>
              <a:t>B e s p r e c h u n g e n</a:t>
            </a:r>
          </a:p>
        </p:txBody>
      </p:sp>
      <p:pic>
        <p:nvPicPr>
          <p:cNvPr id="19" name="Grafik 18" descr="Gemeinde Hebertshausen">
            <a:extLst>
              <a:ext uri="{FF2B5EF4-FFF2-40B4-BE49-F238E27FC236}">
                <a16:creationId xmlns:a16="http://schemas.microsoft.com/office/drawing/2014/main" id="{52A7FDCB-2E70-4DE6-ADD6-CA2E5AEA19AE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" r="1547" b="-1"/>
          <a:stretch/>
        </p:blipFill>
        <p:spPr bwMode="auto">
          <a:xfrm>
            <a:off x="158977" y="168176"/>
            <a:ext cx="1440000" cy="1440000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118D9FB-D94B-4DC9-832E-B32DD3C84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B7BE5-136B-4C8A-8249-74134D78EC76}" type="slidenum">
              <a:rPr lang="de-DE" smtClean="0"/>
              <a:t>6</a:t>
            </a:fld>
            <a:endParaRPr lang="de-DE"/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F36E3794-C1B1-4D3E-839F-E1B9A47AA9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6240667"/>
              </p:ext>
            </p:extLst>
          </p:nvPr>
        </p:nvGraphicFramePr>
        <p:xfrm>
          <a:off x="2270234" y="1608176"/>
          <a:ext cx="8438406" cy="43122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48503">
                  <a:extLst>
                    <a:ext uri="{9D8B030D-6E8A-4147-A177-3AD203B41FA5}">
                      <a16:colId xmlns:a16="http://schemas.microsoft.com/office/drawing/2014/main" val="3869806191"/>
                    </a:ext>
                  </a:extLst>
                </a:gridCol>
                <a:gridCol w="745390">
                  <a:extLst>
                    <a:ext uri="{9D8B030D-6E8A-4147-A177-3AD203B41FA5}">
                      <a16:colId xmlns:a16="http://schemas.microsoft.com/office/drawing/2014/main" val="3373274545"/>
                    </a:ext>
                  </a:extLst>
                </a:gridCol>
                <a:gridCol w="744513">
                  <a:extLst>
                    <a:ext uri="{9D8B030D-6E8A-4147-A177-3AD203B41FA5}">
                      <a16:colId xmlns:a16="http://schemas.microsoft.com/office/drawing/2014/main" val="392708029"/>
                    </a:ext>
                  </a:extLst>
                </a:gridCol>
              </a:tblGrid>
              <a:tr h="61895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de-DE" sz="20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2000" b="1" dirty="0">
                          <a:solidFill>
                            <a:schemeClr val="tx2"/>
                          </a:solidFill>
                          <a:effectLst/>
                        </a:rPr>
                        <a:t> 2022</a:t>
                      </a:r>
                      <a:endParaRPr lang="de-DE" sz="20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2000" b="1" dirty="0">
                          <a:solidFill>
                            <a:schemeClr val="tx2"/>
                          </a:solidFill>
                          <a:effectLst/>
                        </a:rPr>
                        <a:t> 2023</a:t>
                      </a:r>
                      <a:endParaRPr lang="de-DE" sz="2000" b="1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9948925"/>
                  </a:ext>
                </a:extLst>
              </a:tr>
              <a:tr h="45510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2000" b="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Übergabe mit Frau </a:t>
                      </a:r>
                      <a:r>
                        <a:rPr lang="de-DE" sz="2000" b="0" dirty="0" err="1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Irlenborn</a:t>
                      </a:r>
                      <a:endParaRPr lang="de-DE" sz="2000" b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de-DE" sz="2000" b="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de-DE" sz="2000" b="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4818374"/>
                  </a:ext>
                </a:extLst>
              </a:tr>
              <a:tr h="45510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2000" b="0" dirty="0">
                          <a:solidFill>
                            <a:schemeClr val="tx2"/>
                          </a:solidFill>
                          <a:effectLst/>
                        </a:rPr>
                        <a:t>mit Gemeinde (BM, Geschäftsführung, Personal)</a:t>
                      </a:r>
                      <a:endParaRPr lang="de-DE" sz="2000" b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de-DE" sz="2000" b="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de-DE" sz="2000" b="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55535"/>
                  </a:ext>
                </a:extLst>
              </a:tr>
              <a:tr h="45510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2000" b="0" dirty="0">
                          <a:solidFill>
                            <a:schemeClr val="tx2"/>
                          </a:solidFill>
                          <a:effectLst/>
                        </a:rPr>
                        <a:t>mit Bauamt (Herr Kölbl, Herr </a:t>
                      </a:r>
                      <a:r>
                        <a:rPr lang="de-DE" sz="2000" b="0" dirty="0" err="1">
                          <a:solidFill>
                            <a:schemeClr val="tx2"/>
                          </a:solidFill>
                          <a:effectLst/>
                        </a:rPr>
                        <a:t>Ratycz</a:t>
                      </a:r>
                      <a:r>
                        <a:rPr lang="de-DE" sz="2000" b="0" dirty="0">
                          <a:solidFill>
                            <a:schemeClr val="tx2"/>
                          </a:solidFill>
                          <a:effectLst/>
                        </a:rPr>
                        <a:t>)</a:t>
                      </a:r>
                      <a:endParaRPr lang="de-DE" sz="2000" b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de-DE" sz="2000" b="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de-DE" sz="2000" b="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432703"/>
                  </a:ext>
                </a:extLst>
              </a:tr>
              <a:tr h="45510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2000" b="0" dirty="0">
                          <a:solidFill>
                            <a:schemeClr val="tx2"/>
                          </a:solidFill>
                          <a:effectLst/>
                        </a:rPr>
                        <a:t>mit Homepage-Beauftragte (Frau Stark)</a:t>
                      </a:r>
                      <a:endParaRPr lang="de-DE" sz="2000" b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de-DE" sz="2000" b="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de-DE" sz="2000" b="0" dirty="0">
                          <a:solidFill>
                            <a:schemeClr val="tx2"/>
                          </a:solidFill>
                          <a:effectLst/>
                        </a:rPr>
                        <a:t>14</a:t>
                      </a:r>
                      <a:endParaRPr lang="de-DE" sz="2000" b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4446333"/>
                  </a:ext>
                </a:extLst>
              </a:tr>
              <a:tr h="45510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2000" b="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mit Wahllokal-Beauftragte (Frau Dürr, Frau Rost)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de-DE" sz="2000" b="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de-DE" sz="2000" b="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1382363"/>
                  </a:ext>
                </a:extLst>
              </a:tr>
              <a:tr h="45510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2000" b="0" dirty="0">
                          <a:solidFill>
                            <a:schemeClr val="tx2"/>
                          </a:solidFill>
                          <a:effectLst/>
                        </a:rPr>
                        <a:t>mit Christkindlmarkt-Beauftragte (Frau Rost, Frau Seethaler)</a:t>
                      </a:r>
                      <a:endParaRPr lang="de-DE" sz="2000" b="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de-DE" sz="2000" b="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de-DE" sz="2000" b="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1000707"/>
                  </a:ext>
                </a:extLst>
              </a:tr>
              <a:tr h="96262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2000" b="0" dirty="0">
                          <a:solidFill>
                            <a:schemeClr val="tx2"/>
                          </a:solidFill>
                          <a:effectLst/>
                        </a:rPr>
                        <a:t>Ortsbegehungen 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de-DE" sz="2000" b="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de-DE" sz="2000" b="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5033272"/>
                  </a:ext>
                </a:extLst>
              </a:tr>
            </a:tbl>
          </a:graphicData>
        </a:graphic>
      </p:graphicFrame>
      <p:pic>
        <p:nvPicPr>
          <p:cNvPr id="4" name="1BC9237E-F97C-4592-B3AE-D0B9DD391FFC">
            <a:extLst>
              <a:ext uri="{FF2B5EF4-FFF2-40B4-BE49-F238E27FC236}">
                <a16:creationId xmlns:a16="http://schemas.microsoft.com/office/drawing/2014/main" id="{BE1FF018-D952-FB58-0EC9-73FDEABF3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69" y="1753652"/>
            <a:ext cx="144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74337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9ED8A0B0-14CC-4D3E-AC18-F6BE058F0E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0234" y="319723"/>
            <a:ext cx="9469820" cy="797877"/>
          </a:xfrm>
          <a:ln w="25400">
            <a:noFill/>
          </a:ln>
        </p:spPr>
        <p:txBody>
          <a:bodyPr lIns="0" tIns="0" rIns="0" bIns="0">
            <a:normAutofit/>
          </a:bodyPr>
          <a:lstStyle/>
          <a:p>
            <a:pPr algn="l"/>
            <a:r>
              <a:rPr lang="de-DE" sz="3600" b="1" dirty="0">
                <a:solidFill>
                  <a:schemeClr val="tx2"/>
                </a:solidFill>
              </a:rPr>
              <a:t>B e r a t u n g e n und Zusammenarbeit</a:t>
            </a:r>
          </a:p>
        </p:txBody>
      </p:sp>
      <p:sp>
        <p:nvSpPr>
          <p:cNvPr id="14" name="Untertitel 13">
            <a:extLst>
              <a:ext uri="{FF2B5EF4-FFF2-40B4-BE49-F238E27FC236}">
                <a16:creationId xmlns:a16="http://schemas.microsoft.com/office/drawing/2014/main" id="{957B545D-895B-4EC1-A963-58E16C662B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70234" y="1483360"/>
            <a:ext cx="9312166" cy="4693920"/>
          </a:xfrm>
        </p:spPr>
        <p:txBody>
          <a:bodyPr>
            <a:normAutofit lnSpcReduction="10000"/>
          </a:bodyPr>
          <a:lstStyle/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2600" dirty="0">
                <a:solidFill>
                  <a:schemeClr val="tx2"/>
                </a:solidFill>
              </a:rPr>
              <a:t>Gemeinde-Bürgerinnen &amp; Bürger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2600" dirty="0">
                <a:solidFill>
                  <a:schemeClr val="tx2"/>
                </a:solidFill>
              </a:rPr>
              <a:t>Gemeinde, Institutionen &amp; Vereine </a:t>
            </a:r>
          </a:p>
          <a:p>
            <a:pPr marL="914400" lvl="1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2600" dirty="0">
                <a:solidFill>
                  <a:schemeClr val="tx2"/>
                </a:solidFill>
              </a:rPr>
              <a:t>Sprechstunde in Präsenz &amp; Telefon</a:t>
            </a:r>
          </a:p>
          <a:p>
            <a:pPr marL="914400" lvl="1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2600" dirty="0">
                <a:solidFill>
                  <a:schemeClr val="tx2"/>
                </a:solidFill>
              </a:rPr>
              <a:t>Hausbesuche</a:t>
            </a:r>
          </a:p>
          <a:p>
            <a:pPr marL="914400" lvl="1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2600" dirty="0">
                <a:solidFill>
                  <a:schemeClr val="tx2"/>
                </a:solidFill>
              </a:rPr>
              <a:t>Vor-Ort-Termine</a:t>
            </a:r>
          </a:p>
          <a:p>
            <a:pPr marL="914400" lvl="1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2600" dirty="0">
                <a:solidFill>
                  <a:schemeClr val="tx2"/>
                </a:solidFill>
              </a:rPr>
              <a:t>E-Mail</a:t>
            </a:r>
          </a:p>
          <a:p>
            <a:pPr marL="914400" lvl="1" indent="-4572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2600" dirty="0">
                <a:solidFill>
                  <a:schemeClr val="tx2"/>
                </a:solidFill>
              </a:rPr>
              <a:t>Mobil per WhatsApp</a:t>
            </a:r>
          </a:p>
          <a:p>
            <a:pPr lvl="0" algn="l">
              <a:lnSpc>
                <a:spcPct val="150000"/>
              </a:lnSpc>
            </a:pPr>
            <a:endParaRPr lang="de-DE" b="1" dirty="0">
              <a:solidFill>
                <a:schemeClr val="tx2"/>
              </a:solidFill>
            </a:endParaRPr>
          </a:p>
        </p:txBody>
      </p:sp>
      <p:pic>
        <p:nvPicPr>
          <p:cNvPr id="19" name="Grafik 18" descr="Gemeinde Hebertshausen">
            <a:extLst>
              <a:ext uri="{FF2B5EF4-FFF2-40B4-BE49-F238E27FC236}">
                <a16:creationId xmlns:a16="http://schemas.microsoft.com/office/drawing/2014/main" id="{52A7FDCB-2E70-4DE6-ADD6-CA2E5AEA19AE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" r="1547" b="-1"/>
          <a:stretch/>
        </p:blipFill>
        <p:spPr bwMode="auto">
          <a:xfrm>
            <a:off x="200541" y="161249"/>
            <a:ext cx="1440000" cy="1440000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DA2A112C-557C-4C6E-809A-C8808E2D7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B7BE5-136B-4C8A-8249-74134D78EC76}" type="slidenum">
              <a:rPr lang="de-DE" smtClean="0"/>
              <a:t>7</a:t>
            </a:fld>
            <a:endParaRPr lang="de-DE"/>
          </a:p>
        </p:txBody>
      </p:sp>
      <p:pic>
        <p:nvPicPr>
          <p:cNvPr id="3" name="1BC9237E-F97C-4592-B3AE-D0B9DD391FFC">
            <a:extLst>
              <a:ext uri="{FF2B5EF4-FFF2-40B4-BE49-F238E27FC236}">
                <a16:creationId xmlns:a16="http://schemas.microsoft.com/office/drawing/2014/main" id="{0980653C-2C5E-4A33-D9BE-0F4BEB225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93" y="1705161"/>
            <a:ext cx="144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73916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9ED8A0B0-14CC-4D3E-AC18-F6BE058F0E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0234" y="319723"/>
            <a:ext cx="9469820" cy="797877"/>
          </a:xfrm>
          <a:ln w="25400">
            <a:noFill/>
          </a:ln>
        </p:spPr>
        <p:txBody>
          <a:bodyPr lIns="0" tIns="0" rIns="0" bIns="0">
            <a:normAutofit/>
          </a:bodyPr>
          <a:lstStyle/>
          <a:p>
            <a:pPr algn="l"/>
            <a:r>
              <a:rPr lang="de-DE" sz="3600" b="1" dirty="0">
                <a:solidFill>
                  <a:schemeClr val="tx2"/>
                </a:solidFill>
              </a:rPr>
              <a:t>B e r a t u n g e n  f ü r   B ü r g e r * i n </a:t>
            </a:r>
            <a:r>
              <a:rPr lang="de-DE" sz="3600" b="1" dirty="0" err="1">
                <a:solidFill>
                  <a:schemeClr val="tx2"/>
                </a:solidFill>
              </a:rPr>
              <a:t>n</a:t>
            </a:r>
            <a:r>
              <a:rPr lang="de-DE" sz="3600" b="1" dirty="0">
                <a:solidFill>
                  <a:schemeClr val="tx2"/>
                </a:solidFill>
              </a:rPr>
              <a:t> e n</a:t>
            </a:r>
          </a:p>
        </p:txBody>
      </p:sp>
      <p:sp>
        <p:nvSpPr>
          <p:cNvPr id="14" name="Untertitel 13">
            <a:extLst>
              <a:ext uri="{FF2B5EF4-FFF2-40B4-BE49-F238E27FC236}">
                <a16:creationId xmlns:a16="http://schemas.microsoft.com/office/drawing/2014/main" id="{957B545D-895B-4EC1-A963-58E16C662B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70234" y="1117600"/>
            <a:ext cx="9312166" cy="5684981"/>
          </a:xfrm>
        </p:spPr>
        <p:txBody>
          <a:bodyPr>
            <a:noAutofit/>
          </a:bodyPr>
          <a:lstStyle/>
          <a:p>
            <a:pPr marL="342900" lvl="0" indent="-3429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1100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Beratung Widerspruch Pflegegrad</a:t>
            </a:r>
            <a:endParaRPr lang="de-DE" sz="1100" b="1" dirty="0">
              <a:solidFill>
                <a:schemeClr val="tx2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1100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Begleitung/Beratung inklusives Wohnprojekt</a:t>
            </a:r>
            <a:endParaRPr lang="de-DE" sz="1100" b="1" dirty="0">
              <a:solidFill>
                <a:schemeClr val="tx2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1100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Beratung Persönliches Budget</a:t>
            </a:r>
            <a:endParaRPr lang="de-DE" sz="1100" b="1" dirty="0">
              <a:solidFill>
                <a:schemeClr val="tx2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de-DE" sz="1100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Beratung/Beantragung Parkausweis</a:t>
            </a:r>
            <a:endParaRPr lang="de-DE" sz="1100" b="1" dirty="0">
              <a:solidFill>
                <a:schemeClr val="tx2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1100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Unterstützung Teilhabe am Arbeitsplatz (Außenarbeitsplatz)</a:t>
            </a:r>
            <a:endParaRPr lang="de-DE" sz="1100" b="1" dirty="0">
              <a:solidFill>
                <a:schemeClr val="tx2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de-DE" sz="1100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Auskunft zur Sinnhaftigkeit Behindertentestament</a:t>
            </a:r>
            <a:endParaRPr lang="de-DE" sz="1100" b="1" dirty="0">
              <a:solidFill>
                <a:schemeClr val="tx2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1100" b="1" dirty="0">
                <a:solidFill>
                  <a:schemeClr val="tx2"/>
                </a:solidFill>
              </a:rPr>
              <a:t>Beratung inklusive Einschulung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1100" b="1" dirty="0">
                <a:solidFill>
                  <a:schemeClr val="tx2"/>
                </a:solidFill>
              </a:rPr>
              <a:t>Beratung Probleme am Arbeitsplatz/Ausbildung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1100" b="1" dirty="0">
                <a:solidFill>
                  <a:schemeClr val="tx2"/>
                </a:solidFill>
              </a:rPr>
              <a:t>Unterstützung Sponsorensuche zur Teilnahme am Paralympischen Reitsport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1100" b="1" dirty="0">
                <a:solidFill>
                  <a:schemeClr val="tx2"/>
                </a:solidFill>
              </a:rPr>
              <a:t>Beratung zum WC Euro-Schlüssel 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1100" b="1" dirty="0">
                <a:solidFill>
                  <a:schemeClr val="tx2"/>
                </a:solidFill>
              </a:rPr>
              <a:t>Beratung zur Beantragung Landespflegegeld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1100" b="1" dirty="0">
                <a:solidFill>
                  <a:schemeClr val="tx2"/>
                </a:solidFill>
              </a:rPr>
              <a:t>Beratung zum Merkzeichen im Schwerbehindertenausweis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1100" b="1" dirty="0">
                <a:solidFill>
                  <a:schemeClr val="tx2"/>
                </a:solidFill>
              </a:rPr>
              <a:t>Aufklärung zur inklusiven Reitferienwoche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1100" b="1" dirty="0">
                <a:solidFill>
                  <a:schemeClr val="tx2"/>
                </a:solidFill>
              </a:rPr>
              <a:t>Aufklärung/Beratung zum Umgang mit Arbeitskollegen mit Autismus</a:t>
            </a:r>
          </a:p>
          <a:p>
            <a:pPr lvl="0" algn="just">
              <a:lnSpc>
                <a:spcPct val="150000"/>
              </a:lnSpc>
            </a:pPr>
            <a:endParaRPr lang="de-DE" sz="1100" b="1" dirty="0">
              <a:solidFill>
                <a:schemeClr val="tx2"/>
              </a:solidFill>
            </a:endParaRP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de-DE" sz="1100" b="1" dirty="0">
              <a:solidFill>
                <a:schemeClr val="tx2"/>
              </a:solidFill>
            </a:endParaRPr>
          </a:p>
        </p:txBody>
      </p:sp>
      <p:pic>
        <p:nvPicPr>
          <p:cNvPr id="19" name="Grafik 18" descr="Gemeinde Hebertshausen">
            <a:extLst>
              <a:ext uri="{FF2B5EF4-FFF2-40B4-BE49-F238E27FC236}">
                <a16:creationId xmlns:a16="http://schemas.microsoft.com/office/drawing/2014/main" id="{52A7FDCB-2E70-4DE6-ADD6-CA2E5AEA19AE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" r="1547" b="-1"/>
          <a:stretch/>
        </p:blipFill>
        <p:spPr bwMode="auto">
          <a:xfrm>
            <a:off x="117414" y="161250"/>
            <a:ext cx="1440000" cy="1440000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F22FB09-7686-40FD-BF25-6712CDE99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B7BE5-136B-4C8A-8249-74134D78EC76}" type="slidenum">
              <a:rPr lang="de-DE" smtClean="0"/>
              <a:t>8</a:t>
            </a:fld>
            <a:endParaRPr lang="de-DE"/>
          </a:p>
        </p:txBody>
      </p:sp>
      <p:pic>
        <p:nvPicPr>
          <p:cNvPr id="3" name="1BC9237E-F97C-4592-B3AE-D0B9DD391FFC">
            <a:extLst>
              <a:ext uri="{FF2B5EF4-FFF2-40B4-BE49-F238E27FC236}">
                <a16:creationId xmlns:a16="http://schemas.microsoft.com/office/drawing/2014/main" id="{0D1FA142-2969-7183-3D08-73FA5F954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06" y="1719015"/>
            <a:ext cx="144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10704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9ED8A0B0-14CC-4D3E-AC18-F6BE058F0E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0234" y="319723"/>
            <a:ext cx="9469820" cy="797877"/>
          </a:xfrm>
          <a:ln w="25400">
            <a:noFill/>
          </a:ln>
        </p:spPr>
        <p:txBody>
          <a:bodyPr lIns="0" tIns="0" rIns="0" bIns="0">
            <a:normAutofit fontScale="90000"/>
          </a:bodyPr>
          <a:lstStyle/>
          <a:p>
            <a:pPr algn="l"/>
            <a:r>
              <a:rPr lang="de-DE" sz="3600" b="1" dirty="0">
                <a:solidFill>
                  <a:schemeClr val="tx2"/>
                </a:solidFill>
              </a:rPr>
              <a:t>Beratungen &amp; Zusammenarbeit für &amp; mit</a:t>
            </a:r>
            <a:br>
              <a:rPr lang="de-DE" sz="3600" b="1" dirty="0">
                <a:solidFill>
                  <a:schemeClr val="tx2"/>
                </a:solidFill>
              </a:rPr>
            </a:br>
            <a:r>
              <a:rPr lang="de-DE" sz="3600" b="1" dirty="0">
                <a:solidFill>
                  <a:schemeClr val="tx2"/>
                </a:solidFill>
              </a:rPr>
              <a:t> I n s t i t u t i o n e n</a:t>
            </a:r>
          </a:p>
        </p:txBody>
      </p:sp>
      <p:sp>
        <p:nvSpPr>
          <p:cNvPr id="14" name="Untertitel 13">
            <a:extLst>
              <a:ext uri="{FF2B5EF4-FFF2-40B4-BE49-F238E27FC236}">
                <a16:creationId xmlns:a16="http://schemas.microsoft.com/office/drawing/2014/main" id="{957B545D-895B-4EC1-A963-58E16C662B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70234" y="1483360"/>
            <a:ext cx="9312166" cy="4693920"/>
          </a:xfrm>
        </p:spPr>
        <p:txBody>
          <a:bodyPr>
            <a:normAutofit fontScale="25000" lnSpcReduction="20000"/>
          </a:bodyPr>
          <a:lstStyle/>
          <a:p>
            <a:pPr marL="342900" lvl="0" indent="-3429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44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Austausch mit Gabi Giosele Inklusionsbeauftragte Kindergarten </a:t>
            </a:r>
            <a:r>
              <a:rPr lang="de-DE" sz="4400" b="1" dirty="0" err="1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St.Peter</a:t>
            </a:r>
            <a:r>
              <a:rPr lang="de-DE" sz="4400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Ampermoching</a:t>
            </a:r>
            <a:endParaRPr lang="de-DE" sz="4400" b="1" dirty="0">
              <a:solidFill>
                <a:schemeClr val="tx2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44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Barrierefreie Homepage : </a:t>
            </a:r>
            <a:r>
              <a:rPr lang="de-DE" sz="4400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Erweiterung Leichte Sprache</a:t>
            </a:r>
          </a:p>
          <a:p>
            <a:pPr marL="342900" lvl="0" indent="-3429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44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Steinbockbeitrag der Inklusionsbeauftragten: Erweiterung in Leichte Sprache, Briefzusatz: Hinweis Leichte Sprache</a:t>
            </a:r>
          </a:p>
          <a:p>
            <a:pPr marL="342900" lvl="0" indent="-3429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44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Barrierefreie Bushaltestelle</a:t>
            </a:r>
            <a:r>
              <a:rPr lang="de-DE" sz="4400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 von-Mandl-Straße inkl. Aufmerksamkeitsfeld an der Straßenüberquerung von-Mandl-Straße (Aufmerksamkeitsfeld noch nicht umgesetzt)</a:t>
            </a:r>
          </a:p>
          <a:p>
            <a:pPr marL="342900" lvl="0" indent="-3429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44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Mitwirkung: Ideenwerkstatt JUZ Hebertshausen inkl. Vorherige Bedarfsabfrage bei Menschen mit Behinderung </a:t>
            </a:r>
          </a:p>
          <a:p>
            <a:pPr marL="342900" lvl="0" indent="-3429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4400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Beratung bei der Umsetzung einer inklusiven Reitferienwoche: Reitschule Waldfrieden</a:t>
            </a:r>
          </a:p>
          <a:p>
            <a:pPr marL="342900" lvl="0" indent="-3429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44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Beratung und Umsetzung inklusiver Weihnachtsmarkt am 3.12.2022 inkl. Begehung</a:t>
            </a:r>
          </a:p>
          <a:p>
            <a:pPr marL="342900" lvl="0" indent="-3429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4400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Inklusiver Mandelstand am Weihnachtsmarkt 3.12.2022 mit Besetzung von Menschen mit und ohne Behinderung</a:t>
            </a:r>
          </a:p>
          <a:p>
            <a:pPr marL="342900" lvl="0" indent="-3429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44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Mitwirkung an Planung Spielplatz Prittlbach</a:t>
            </a:r>
          </a:p>
          <a:p>
            <a:pPr marL="342900" lvl="0" indent="-3429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4400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Kontaktaufnahme zur Beratungsstelle Bezirk Oberbayern Frau Falk (zuständig für </a:t>
            </a:r>
            <a:r>
              <a:rPr lang="de-DE" sz="4400" b="1" dirty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Lkr</a:t>
            </a:r>
            <a:r>
              <a:rPr lang="de-DE" sz="4400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Dachau)</a:t>
            </a:r>
          </a:p>
          <a:p>
            <a:pPr marL="342900" lvl="0" indent="-3429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44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Mitarbeit Workshop zum Konzept „Neue Holzschleiferei“</a:t>
            </a:r>
          </a:p>
          <a:p>
            <a:pPr marL="342900" lvl="0" indent="-3429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44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Begehung Rathaus mit Herrn Claus (Bayerischer Blinden- und Sehbehindertenbund) bezüglich Nachrüstung des Rathauses für Blinde und Menschen mit Sehbehinderung</a:t>
            </a:r>
          </a:p>
          <a:p>
            <a:pPr marL="342900" lvl="0" indent="-3429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4400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Teilnahme am Arbeitskreis im Bayerischen Landtag zum Thema Gesundheit/Pflege </a:t>
            </a:r>
          </a:p>
          <a:p>
            <a:pPr marL="342900" lvl="0" indent="-3429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4400" b="1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Umsetzung b</a:t>
            </a:r>
            <a:r>
              <a:rPr lang="de-DE" sz="44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arrierefreie Wahllokale zur Landtagswahl 2023</a:t>
            </a:r>
          </a:p>
          <a:p>
            <a:pPr marL="342900" lvl="0" indent="-3429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de-DE" dirty="0">
              <a:solidFill>
                <a:schemeClr val="tx2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de-DE" b="1" dirty="0">
              <a:solidFill>
                <a:schemeClr val="tx2"/>
              </a:solidFill>
            </a:endParaRPr>
          </a:p>
        </p:txBody>
      </p:sp>
      <p:pic>
        <p:nvPicPr>
          <p:cNvPr id="19" name="Grafik 18" descr="Gemeinde Hebertshausen">
            <a:extLst>
              <a:ext uri="{FF2B5EF4-FFF2-40B4-BE49-F238E27FC236}">
                <a16:creationId xmlns:a16="http://schemas.microsoft.com/office/drawing/2014/main" id="{52A7FDCB-2E70-4DE6-ADD6-CA2E5AEA19AE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" r="1547" b="-1"/>
          <a:stretch/>
        </p:blipFill>
        <p:spPr bwMode="auto">
          <a:xfrm>
            <a:off x="207468" y="223596"/>
            <a:ext cx="1440000" cy="1440000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C20B398A-9DB1-4CB1-ABBA-1B8DE0E58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B7BE5-136B-4C8A-8249-74134D78EC76}" type="slidenum">
              <a:rPr lang="de-DE" smtClean="0"/>
              <a:t>9</a:t>
            </a:fld>
            <a:endParaRPr lang="de-DE"/>
          </a:p>
        </p:txBody>
      </p:sp>
      <p:pic>
        <p:nvPicPr>
          <p:cNvPr id="3" name="1BC9237E-F97C-4592-B3AE-D0B9DD391FFC">
            <a:extLst>
              <a:ext uri="{FF2B5EF4-FFF2-40B4-BE49-F238E27FC236}">
                <a16:creationId xmlns:a16="http://schemas.microsoft.com/office/drawing/2014/main" id="{76C8CC63-3526-3299-8139-36BEF7C23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51" y="1788288"/>
            <a:ext cx="1440000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44150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1365</Words>
  <Application>Microsoft Office PowerPoint</Application>
  <PresentationFormat>Breitbild</PresentationFormat>
  <Paragraphs>207</Paragraphs>
  <Slides>25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Comic Sans MS</vt:lpstr>
      <vt:lpstr>Times New Roman</vt:lpstr>
      <vt:lpstr>Wingdings</vt:lpstr>
      <vt:lpstr>Office</vt:lpstr>
      <vt:lpstr>S a c h –  u n d  T ä t i g k e i t s b e r i c h t d e r   B e h i n d e r t e n b e a u f t r a g u n g  2 0 2 2 / 2 0 2 3</vt:lpstr>
      <vt:lpstr>A g e n d a</vt:lpstr>
      <vt:lpstr>A u s s t a t t u n g</vt:lpstr>
      <vt:lpstr>A u f g a b e n  &amp;  S c h w e r p u n k t e</vt:lpstr>
      <vt:lpstr>B e s p r e c h u n g e n mit:</vt:lpstr>
      <vt:lpstr>B e s p r e c h u n g e n</vt:lpstr>
      <vt:lpstr>B e r a t u n g e n und Zusammenarbeit</vt:lpstr>
      <vt:lpstr>B e r a t u n g e n  f ü r   B ü r g e r * i n n e n</vt:lpstr>
      <vt:lpstr>Beratungen &amp; Zusammenarbeit für &amp; mit  I n s t i t u t i o n e n</vt:lpstr>
      <vt:lpstr>N e t z w e r k   &amp;   K o o p e r a t i o n </vt:lpstr>
      <vt:lpstr> S t e l l u n g n a h m e n</vt:lpstr>
      <vt:lpstr>E m p f e h l u n g e n</vt:lpstr>
      <vt:lpstr>Ö f f e n t l i c h k e i t s a r b e i t</vt:lpstr>
      <vt:lpstr>A n s c h a f f u n g e n </vt:lpstr>
      <vt:lpstr>F o r t b i l d u n g e n</vt:lpstr>
      <vt:lpstr>S t r u k t u r e l l e   O r g a n i s a t i o n s e n t w i c k l u n g</vt:lpstr>
      <vt:lpstr>A k t i o n e n   &amp;   P r o j e k t e </vt:lpstr>
      <vt:lpstr>A k t i o n e n   &amp;   P r o j e k t e </vt:lpstr>
      <vt:lpstr>A k t i o n e n   &amp;   P r o j e k t e </vt:lpstr>
      <vt:lpstr>A k t i o n e n   &amp;   P r o j e k t e </vt:lpstr>
      <vt:lpstr>A k t i o n e n   &amp;   P r o j e k t e </vt:lpstr>
      <vt:lpstr>A k t i o n e n   &amp;   P r o j e k t e </vt:lpstr>
      <vt:lpstr>A k t i o n e n   &amp;   P r o j e k t e </vt:lpstr>
      <vt:lpstr>A k t i o n e n   &amp;   P r o j e k t e </vt:lpstr>
      <vt:lpstr>A k t i o n e n   &amp;   P r o j e k t 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 a c h –  u n d  T ä t i g k e i t s b e r i c h t d e r   B e h i n d e r t e n b e a u f t r a g u n g   2 0 2 0 / 2 0 2 1</dc:title>
  <dc:creator>Yvonne Irlenborn</dc:creator>
  <cp:lastModifiedBy>dj gp</cp:lastModifiedBy>
  <cp:revision>75</cp:revision>
  <dcterms:created xsi:type="dcterms:W3CDTF">2022-03-13T15:45:34Z</dcterms:created>
  <dcterms:modified xsi:type="dcterms:W3CDTF">2024-02-03T08:03:38Z</dcterms:modified>
</cp:coreProperties>
</file>